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0"/>
  </p:notesMasterIdLst>
  <p:handoutMasterIdLst>
    <p:handoutMasterId r:id="rId31"/>
  </p:handoutMasterIdLst>
  <p:sldIdLst>
    <p:sldId id="10643" r:id="rId5"/>
    <p:sldId id="2076137009" r:id="rId6"/>
    <p:sldId id="2147481217" r:id="rId7"/>
    <p:sldId id="2147481234" r:id="rId8"/>
    <p:sldId id="2147481153" r:id="rId9"/>
    <p:sldId id="2147479560" r:id="rId10"/>
    <p:sldId id="2147478941" r:id="rId11"/>
    <p:sldId id="2147481235" r:id="rId12"/>
    <p:sldId id="289" r:id="rId13"/>
    <p:sldId id="2147481236" r:id="rId14"/>
    <p:sldId id="2147479631" r:id="rId15"/>
    <p:sldId id="2147478934" r:id="rId16"/>
    <p:sldId id="2147469504" r:id="rId17"/>
    <p:sldId id="257" r:id="rId18"/>
    <p:sldId id="2147481237" r:id="rId19"/>
    <p:sldId id="2147479576" r:id="rId20"/>
    <p:sldId id="2147479586" r:id="rId21"/>
    <p:sldId id="2147479622" r:id="rId22"/>
    <p:sldId id="2147481245" r:id="rId23"/>
    <p:sldId id="2147481239" r:id="rId24"/>
    <p:sldId id="2147481238" r:id="rId25"/>
    <p:sldId id="2147481216" r:id="rId26"/>
    <p:sldId id="2147479554" r:id="rId27"/>
    <p:sldId id="2147481246" r:id="rId28"/>
    <p:sldId id="2147481151" r:id="rId2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Shane Neuville" initials="SN" lastIdx="1" clrIdx="4">
    <p:extLst>
      <p:ext uri="{19B8F6BF-5375-455C-9EA6-DF929625EA0E}">
        <p15:presenceInfo xmlns:p15="http://schemas.microsoft.com/office/powerpoint/2012/main" userId="89f4ee61d4bcc0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A01"/>
    <a:srgbClr val="2E3C7E"/>
    <a:srgbClr val="0078D4"/>
    <a:srgbClr val="F2F2F2"/>
    <a:srgbClr val="107C10"/>
    <a:srgbClr val="000000"/>
    <a:srgbClr val="EFEFEF"/>
    <a:srgbClr val="1A1A1A"/>
    <a:srgbClr val="243A49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E56B4-67A1-4789-A806-198CCA330085}" v="7" dt="2022-10-17T09:14:14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1"/>
    <p:restoredTop sz="83953"/>
  </p:normalViewPr>
  <p:slideViewPr>
    <p:cSldViewPr snapToGrid="0" snapToObjects="1">
      <p:cViewPr varScale="1">
        <p:scale>
          <a:sx n="137" d="100"/>
          <a:sy n="137" d="100"/>
        </p:scale>
        <p:origin x="45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12/8/2023 12:19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12/8/2023 12:17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egoe UI Variable Displ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MAUI is our unified platform for -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6CBBC-16DD-4563-BE80-C2E34CFFD1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12/8/2023 12:20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72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34"/>
              </a:spcAft>
            </a:pPr>
            <a:r>
              <a:rPr lang="en-US" dirty="0"/>
              <a:t>We’ve seen lots of people adopting </a:t>
            </a:r>
            <a:r>
              <a:rPr lang="en-US" dirty="0" err="1"/>
              <a:t>blazor</a:t>
            </a:r>
            <a:r>
              <a:rPr lang="en-US" dirty="0"/>
              <a:t> hybrid, so we’ve continued to work with our friends over there to refine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0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we’re experimenting outside of </a:t>
            </a:r>
            <a:r>
              <a:rPr lang="en-US" dirty="0" err="1"/>
              <a:t>blazor</a:t>
            </a:r>
            <a:r>
              <a:rPr lang="en-US" dirty="0"/>
              <a:t> – what if you could run react or other </a:t>
            </a:r>
            <a:r>
              <a:rPr lang="en-US" dirty="0" err="1"/>
              <a:t>javascript</a:t>
            </a:r>
            <a:r>
              <a:rPr lang="en-US" dirty="0"/>
              <a:t> UI natively in </a:t>
            </a:r>
            <a:r>
              <a:rPr lang="en-US" dirty="0" err="1"/>
              <a:t>.net</a:t>
            </a:r>
            <a:r>
              <a:rPr lang="en-US" dirty="0"/>
              <a:t> with </a:t>
            </a:r>
            <a:r>
              <a:rPr lang="en-US" dirty="0" err="1"/>
              <a:t>maui</a:t>
            </a:r>
            <a:r>
              <a:rPr lang="en-US" dirty="0"/>
              <a:t>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89F17-2094-4735-B1AE-12368640EC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53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5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93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56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23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58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Dave just showed you was using the new .NET MAUI extension in VS Code, which we also showed in the keynote earlier, but don’t worry IDE fans – we are still investing plenty in VS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12/8/2023 12:26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22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40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0078D7"/>
                </a:solidFill>
                <a:effectLst/>
                <a:latin typeface="Calibri" panose="020F0502020204030204" pitchFamily="34" charset="0"/>
                <a:hlinkClick r:id=""/>
              </a:rPr>
              <a:t>https://devblogs.microsoft.com/dotnet/upgrade-assistant-general-availability/#upgrades-from-xamarin-forms-to-net-maui</a:t>
            </a:r>
            <a:endParaRPr lang="en-US" b="0" i="0" u="sng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  <a:p>
            <a:endParaRPr lang="en-US" b="0" i="0" u="sng" dirty="0">
              <a:solidFill>
                <a:srgbClr val="0078D7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12/8/2023 12:26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MAUI is part of .NET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8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4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ton of people involved in making </a:t>
            </a:r>
            <a:r>
              <a:rPr lang="en-US" dirty="0" err="1"/>
              <a:t>maui</a:t>
            </a:r>
            <a:r>
              <a:rPr lang="en-US" dirty="0"/>
              <a:t> amazing thank you for keeping up the momentum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8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Not only are we active on </a:t>
            </a:r>
            <a:r>
              <a:rPr lang="en-US" dirty="0" err="1">
                <a:latin typeface="Calibri"/>
                <a:cs typeface="Calibri"/>
              </a:rPr>
              <a:t>github</a:t>
            </a:r>
            <a:r>
              <a:rPr lang="en-US" dirty="0">
                <a:latin typeface="Calibri"/>
                <a:cs typeface="Calibri"/>
              </a:rPr>
              <a:t> but we have lots of great customers using MAUI already to build their apps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12/8/2023 12:21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5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question we hear a lot – yes Microsoft uses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3FF12-3FF5-834E-A7A8-2FE87FE711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5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4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Tons of perf improvements, go see peppers talk from earlier or read the blog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9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really focused in on memory leaks – for all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1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Performance is fun and all but we also worked on some areas you told us to focus on – namely hybrid and desktop app functionality!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12/8/2023 12:24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4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72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553998"/>
          </a:xfrm>
        </p:spPr>
        <p:txBody>
          <a:bodyPr/>
          <a:lstStyle>
            <a:lvl1pPr>
              <a:defRPr sz="3600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tx1"/>
                </a:solidFill>
                <a:latin typeface="+mn-lt"/>
              </a:defRPr>
            </a:lvl2pPr>
            <a:lvl3pPr>
              <a:defRPr sz="2400">
                <a:solidFill>
                  <a:schemeClr val="tx1"/>
                </a:solidFill>
                <a:latin typeface="+mn-lt"/>
              </a:defRPr>
            </a:lvl3pPr>
            <a:lvl4pPr>
              <a:defRPr sz="2000">
                <a:solidFill>
                  <a:schemeClr val="tx1"/>
                </a:solidFill>
                <a:latin typeface="+mn-lt"/>
              </a:defRPr>
            </a:lvl4pPr>
            <a:lvl5pPr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095685"/>
          </a:xfrm>
        </p:spPr>
        <p:txBody>
          <a:bodyPr wrap="square">
            <a:spAutoFit/>
          </a:bodyPr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buNone/>
              <a:defRPr sz="16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Main topic: Segoe UI, size 28pt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C79E9E2-A6F8-846D-C6DA-81D1DECB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FB32AC-E9AE-E9E5-873A-D999EC973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9900337-AE80-0D57-85F3-AB505CAAF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33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210E3E2-B879-61F0-665E-60E40044A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013D21-BF9D-6EB2-68F8-1AB2667A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2023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262049-1C39-7659-05D6-B9507D05D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557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E0D530A-CC97-A480-C426-60711DE3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3700C0C-011A-A6FB-D40C-FFE5332FA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83CE1CB-068A-F99E-8465-B79F69FBCE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31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C186FF6-9AF3-55AA-34CD-E5F43D04A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1B27972-D167-F463-44FE-FF39C48F5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3F20198-4899-B9D2-0D88-F7B7FF9C4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9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43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8316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4" r:id="rId1"/>
    <p:sldLayoutId id="2147484240" r:id="rId2"/>
    <p:sldLayoutId id="2147484241" r:id="rId3"/>
    <p:sldLayoutId id="2147484474" r:id="rId4"/>
    <p:sldLayoutId id="2147484247" r:id="rId5"/>
    <p:sldLayoutId id="2147484603" r:id="rId6"/>
    <p:sldLayoutId id="2147484645" r:id="rId7"/>
    <p:sldLayoutId id="2147484672" r:id="rId8"/>
    <p:sldLayoutId id="2147484673" r:id="rId9"/>
    <p:sldLayoutId id="2147484249" r:id="rId10"/>
    <p:sldLayoutId id="2147484640" r:id="rId11"/>
    <p:sldLayoutId id="2147484582" r:id="rId12"/>
    <p:sldLayoutId id="2147484641" r:id="rId13"/>
    <p:sldLayoutId id="2147484584" r:id="rId14"/>
    <p:sldLayoutId id="2147484583" r:id="rId15"/>
    <p:sldLayoutId id="2147484256" r:id="rId16"/>
    <p:sldLayoutId id="2147484257" r:id="rId17"/>
    <p:sldLayoutId id="2147484585" r:id="rId18"/>
    <p:sldLayoutId id="2147484263" r:id="rId19"/>
    <p:sldLayoutId id="2147484299" r:id="rId20"/>
    <p:sldLayoutId id="2147484674" r:id="rId21"/>
    <p:sldLayoutId id="2147484675" r:id="rId22"/>
    <p:sldLayoutId id="2147484676" r:id="rId23"/>
    <p:sldLayoutId id="2147484677" r:id="rId24"/>
    <p:sldLayoutId id="2147484678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aui-upgrades@microsoft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24" Type="http://schemas.openxmlformats.org/officeDocument/2006/relationships/image" Target="../media/image45.jpe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3.sv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B0BFCD7-F1FE-429D-A0AF-983BAC85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8" y="2921168"/>
            <a:ext cx="10555304" cy="923330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What’s New in .NET MAUI</a:t>
            </a:r>
          </a:p>
        </p:txBody>
      </p:sp>
    </p:spTree>
    <p:extLst>
      <p:ext uri="{BB962C8B-B14F-4D97-AF65-F5344CB8AC3E}">
        <p14:creationId xmlns:p14="http://schemas.microsoft.com/office/powerpoint/2010/main" val="2770644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452071-BE59-3751-3373-FDA535DB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92" y="60643"/>
            <a:ext cx="8710415" cy="4309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297B02-168D-6546-97E5-DCFD4BFA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19" y="3775765"/>
            <a:ext cx="5201101" cy="3021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AE8ABA-D2D1-5414-5471-14595FAA2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858" y="1530569"/>
            <a:ext cx="4439035" cy="2739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9D537-D7E0-1D83-F7B8-73E4C09A5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335" y="1417171"/>
            <a:ext cx="5700254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97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3AB0-FC6D-14B3-4669-685DAFCE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GC.GetTotalMemory</a:t>
            </a:r>
            <a:r>
              <a:rPr lang="en-US"/>
              <a:t>(): .NET 7 vs .NET 8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160B5994-D0BC-1A2C-26E4-58799E94B3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1642269"/>
            <a:ext cx="4667250" cy="438150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7631D2A-6428-7B16-05BB-C42E9949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3" y="1642269"/>
            <a:ext cx="5012313" cy="44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75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7A3-5C88-CD00-8892-CCB029B1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.NET offers choice for developers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17FBC4-F1F5-A3BA-A3A7-E8BBDB1F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1120" y="2017718"/>
            <a:ext cx="3108960" cy="3536041"/>
          </a:xfrm>
          <a:prstGeom prst="roundRect">
            <a:avLst>
              <a:gd name="adj" fmla="val 2796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HTML,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5CBA-B4FA-67BA-3559-C1A4607EE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31717" y="4782270"/>
            <a:ext cx="252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Websites and PWAs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60720CBF-9192-7563-D8F6-7483203C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415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 + .NET MAUI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9997-58AE-850E-99E1-C1FBA88F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590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Hybrid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E9EF05D-E653-39B0-80C7-8FAE37C73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419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XAML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3E032-69E0-31AC-C328-4ACB5521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594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Native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4EEB7-E8DF-39BF-A0A4-DD63BCB66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7" y="3463896"/>
            <a:ext cx="11604626" cy="521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3000">
                <a:schemeClr val="tx1">
                  <a:lumMod val="60000"/>
                  <a:lumOff val="40000"/>
                </a:schemeClr>
              </a:gs>
              <a:gs pos="1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8415D1-02D4-0927-FA63-73E91838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9422" y="3724500"/>
            <a:ext cx="9133157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1905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95B8D94-91E4-328B-86FE-470D567F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8" y="3538295"/>
            <a:ext cx="2018551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9759-CCEF-D8F5-048A-1FE98D50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35970" y="3538295"/>
            <a:ext cx="1362344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172">
                      <a:srgbClr val="000000"/>
                    </a:gs>
                    <a:gs pos="14943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Depth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E6641-1CEF-DD58-EB65-D3FC57EB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469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684175-1BA0-8D60-728D-30DE2081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473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2689EB-6D1C-B7E8-6AEE-E67A8E6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477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8" name="Graphic 14">
            <a:extLst>
              <a:ext uri="{FF2B5EF4-FFF2-40B4-BE49-F238E27FC236}">
                <a16:creationId xmlns:a16="http://schemas.microsoft.com/office/drawing/2014/main" id="{25B45E5A-01DC-9446-35E3-2D894969A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062" y="3423162"/>
            <a:ext cx="602676" cy="602676"/>
          </a:xfrm>
          <a:prstGeom prst="rect">
            <a:avLst/>
          </a:prstGeom>
        </p:spPr>
      </p:pic>
      <p:sp>
        <p:nvSpPr>
          <p:cNvPr id="62" name="Graphic 13">
            <a:extLst>
              <a:ext uri="{FF2B5EF4-FFF2-40B4-BE49-F238E27FC236}">
                <a16:creationId xmlns:a16="http://schemas.microsoft.com/office/drawing/2014/main" id="{25D394E9-CE23-B799-5BC3-DA8E96C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0235" y="3469434"/>
            <a:ext cx="531531" cy="510132"/>
          </a:xfrm>
          <a:custGeom>
            <a:avLst/>
            <a:gdLst>
              <a:gd name="connsiteX0" fmla="*/ 314350 w 498565"/>
              <a:gd name="connsiteY0" fmla="*/ 5410 h 478493"/>
              <a:gd name="connsiteX1" fmla="*/ 312436 w 498565"/>
              <a:gd name="connsiteY1" fmla="*/ 3757 h 478493"/>
              <a:gd name="connsiteX2" fmla="*/ 287909 w 498565"/>
              <a:gd name="connsiteY2" fmla="*/ 5410 h 478493"/>
              <a:gd name="connsiteX3" fmla="*/ 286236 w 498565"/>
              <a:gd name="connsiteY3" fmla="*/ 7301 h 478493"/>
              <a:gd name="connsiteX4" fmla="*/ 287909 w 498565"/>
              <a:gd name="connsiteY4" fmla="*/ 31531 h 478493"/>
              <a:gd name="connsiteX5" fmla="*/ 337055 w 498565"/>
              <a:gd name="connsiteY5" fmla="*/ 80038 h 478493"/>
              <a:gd name="connsiteX6" fmla="*/ 162034 w 498565"/>
              <a:gd name="connsiteY6" fmla="*/ 80038 h 478493"/>
              <a:gd name="connsiteX7" fmla="*/ 156222 w 498565"/>
              <a:gd name="connsiteY7" fmla="*/ 80140 h 478493"/>
              <a:gd name="connsiteX8" fmla="*/ 0 w 498565"/>
              <a:gd name="connsiteY8" fmla="*/ 240115 h 478493"/>
              <a:gd name="connsiteX9" fmla="*/ 42171 w 498565"/>
              <a:gd name="connsiteY9" fmla="*/ 347833 h 478493"/>
              <a:gd name="connsiteX10" fmla="*/ 43975 w 498565"/>
              <a:gd name="connsiteY10" fmla="*/ 349538 h 478493"/>
              <a:gd name="connsiteX11" fmla="*/ 56089 w 498565"/>
              <a:gd name="connsiteY11" fmla="*/ 353938 h 478493"/>
              <a:gd name="connsiteX12" fmla="*/ 74785 w 498565"/>
              <a:gd name="connsiteY12" fmla="*/ 335468 h 478493"/>
              <a:gd name="connsiteX13" fmla="*/ 70889 w 498565"/>
              <a:gd name="connsiteY13" fmla="*/ 324181 h 478493"/>
              <a:gd name="connsiteX14" fmla="*/ 65920 w 498565"/>
              <a:gd name="connsiteY14" fmla="*/ 318520 h 478493"/>
              <a:gd name="connsiteX15" fmla="*/ 37392 w 498565"/>
              <a:gd name="connsiteY15" fmla="*/ 240115 h 478493"/>
              <a:gd name="connsiteX16" fmla="*/ 162034 w 498565"/>
              <a:gd name="connsiteY16" fmla="*/ 116979 h 478493"/>
              <a:gd name="connsiteX17" fmla="*/ 333565 w 498565"/>
              <a:gd name="connsiteY17" fmla="*/ 116979 h 478493"/>
              <a:gd name="connsiteX18" fmla="*/ 287909 w 498565"/>
              <a:gd name="connsiteY18" fmla="*/ 162137 h 478493"/>
              <a:gd name="connsiteX19" fmla="*/ 286236 w 498565"/>
              <a:gd name="connsiteY19" fmla="*/ 164028 h 478493"/>
              <a:gd name="connsiteX20" fmla="*/ 287909 w 498565"/>
              <a:gd name="connsiteY20" fmla="*/ 188258 h 478493"/>
              <a:gd name="connsiteX21" fmla="*/ 314350 w 498565"/>
              <a:gd name="connsiteY21" fmla="*/ 188258 h 478493"/>
              <a:gd name="connsiteX22" fmla="*/ 393672 w 498565"/>
              <a:gd name="connsiteY22" fmla="*/ 109894 h 478493"/>
              <a:gd name="connsiteX23" fmla="*/ 395345 w 498565"/>
              <a:gd name="connsiteY23" fmla="*/ 108003 h 478493"/>
              <a:gd name="connsiteX24" fmla="*/ 393672 w 498565"/>
              <a:gd name="connsiteY24" fmla="*/ 83773 h 478493"/>
              <a:gd name="connsiteX25" fmla="*/ 314350 w 498565"/>
              <a:gd name="connsiteY25" fmla="*/ 5410 h 478493"/>
              <a:gd name="connsiteX26" fmla="*/ 454442 w 498565"/>
              <a:gd name="connsiteY26" fmla="*/ 130569 h 478493"/>
              <a:gd name="connsiteX27" fmla="*/ 442476 w 498565"/>
              <a:gd name="connsiteY27" fmla="*/ 126292 h 478493"/>
              <a:gd name="connsiteX28" fmla="*/ 423780 w 498565"/>
              <a:gd name="connsiteY28" fmla="*/ 144762 h 478493"/>
              <a:gd name="connsiteX29" fmla="*/ 428245 w 498565"/>
              <a:gd name="connsiteY29" fmla="*/ 156730 h 478493"/>
              <a:gd name="connsiteX30" fmla="*/ 461173 w 498565"/>
              <a:gd name="connsiteY30" fmla="*/ 240115 h 478493"/>
              <a:gd name="connsiteX31" fmla="*/ 336531 w 498565"/>
              <a:gd name="connsiteY31" fmla="*/ 363253 h 478493"/>
              <a:gd name="connsiteX32" fmla="*/ 163479 w 498565"/>
              <a:gd name="connsiteY32" fmla="*/ 363253 h 478493"/>
              <a:gd name="connsiteX33" fmla="*/ 210978 w 498565"/>
              <a:gd name="connsiteY33" fmla="*/ 316358 h 478493"/>
              <a:gd name="connsiteX34" fmla="*/ 212800 w 498565"/>
              <a:gd name="connsiteY34" fmla="*/ 314267 h 478493"/>
              <a:gd name="connsiteX35" fmla="*/ 212650 w 498565"/>
              <a:gd name="connsiteY35" fmla="*/ 292126 h 478493"/>
              <a:gd name="connsiteX36" fmla="*/ 210978 w 498565"/>
              <a:gd name="connsiteY36" fmla="*/ 290235 h 478493"/>
              <a:gd name="connsiteX37" fmla="*/ 208861 w 498565"/>
              <a:gd name="connsiteY37" fmla="*/ 288433 h 478493"/>
              <a:gd name="connsiteX38" fmla="*/ 186451 w 498565"/>
              <a:gd name="connsiteY38" fmla="*/ 288583 h 478493"/>
              <a:gd name="connsiteX39" fmla="*/ 184537 w 498565"/>
              <a:gd name="connsiteY39" fmla="*/ 290235 h 478493"/>
              <a:gd name="connsiteX40" fmla="*/ 105215 w 498565"/>
              <a:gd name="connsiteY40" fmla="*/ 368599 h 478493"/>
              <a:gd name="connsiteX41" fmla="*/ 103391 w 498565"/>
              <a:gd name="connsiteY41" fmla="*/ 370688 h 478493"/>
              <a:gd name="connsiteX42" fmla="*/ 103542 w 498565"/>
              <a:gd name="connsiteY42" fmla="*/ 392828 h 478493"/>
              <a:gd name="connsiteX43" fmla="*/ 105215 w 498565"/>
              <a:gd name="connsiteY43" fmla="*/ 394720 h 478493"/>
              <a:gd name="connsiteX44" fmla="*/ 184537 w 498565"/>
              <a:gd name="connsiteY44" fmla="*/ 473083 h 478493"/>
              <a:gd name="connsiteX45" fmla="*/ 186634 w 498565"/>
              <a:gd name="connsiteY45" fmla="*/ 474872 h 478493"/>
              <a:gd name="connsiteX46" fmla="*/ 210978 w 498565"/>
              <a:gd name="connsiteY46" fmla="*/ 473083 h 478493"/>
              <a:gd name="connsiteX47" fmla="*/ 212650 w 498565"/>
              <a:gd name="connsiteY47" fmla="*/ 448854 h 478493"/>
              <a:gd name="connsiteX48" fmla="*/ 210978 w 498565"/>
              <a:gd name="connsiteY48" fmla="*/ 446962 h 478493"/>
              <a:gd name="connsiteX49" fmla="*/ 163629 w 498565"/>
              <a:gd name="connsiteY49" fmla="*/ 400192 h 478493"/>
              <a:gd name="connsiteX50" fmla="*/ 336531 w 498565"/>
              <a:gd name="connsiteY50" fmla="*/ 400192 h 478493"/>
              <a:gd name="connsiteX51" fmla="*/ 342342 w 498565"/>
              <a:gd name="connsiteY51" fmla="*/ 400092 h 478493"/>
              <a:gd name="connsiteX52" fmla="*/ 498565 w 498565"/>
              <a:gd name="connsiteY52" fmla="*/ 240115 h 478493"/>
              <a:gd name="connsiteX53" fmla="*/ 456259 w 498565"/>
              <a:gd name="connsiteY53" fmla="*/ 132252 h 478493"/>
              <a:gd name="connsiteX54" fmla="*/ 454442 w 498565"/>
              <a:gd name="connsiteY54" fmla="*/ 130569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565" h="478493">
                <a:moveTo>
                  <a:pt x="314350" y="5410"/>
                </a:moveTo>
                <a:lnTo>
                  <a:pt x="312436" y="3757"/>
                </a:lnTo>
                <a:cubicBezTo>
                  <a:pt x="305107" y="-1753"/>
                  <a:pt x="294602" y="-1202"/>
                  <a:pt x="287909" y="5410"/>
                </a:cubicBezTo>
                <a:lnTo>
                  <a:pt x="286236" y="7301"/>
                </a:lnTo>
                <a:cubicBezTo>
                  <a:pt x="280660" y="14541"/>
                  <a:pt x="281216" y="24919"/>
                  <a:pt x="287909" y="31531"/>
                </a:cubicBezTo>
                <a:lnTo>
                  <a:pt x="337055" y="80038"/>
                </a:lnTo>
                <a:lnTo>
                  <a:pt x="162034" y="80038"/>
                </a:lnTo>
                <a:lnTo>
                  <a:pt x="156222" y="80140"/>
                </a:lnTo>
                <a:cubicBezTo>
                  <a:pt x="69425" y="83162"/>
                  <a:pt x="0" y="153630"/>
                  <a:pt x="0" y="240115"/>
                </a:cubicBezTo>
                <a:cubicBezTo>
                  <a:pt x="0" y="281597"/>
                  <a:pt x="15972" y="319396"/>
                  <a:pt x="42171" y="347833"/>
                </a:cubicBezTo>
                <a:lnTo>
                  <a:pt x="43975" y="349538"/>
                </a:lnTo>
                <a:cubicBezTo>
                  <a:pt x="47238" y="352282"/>
                  <a:pt x="51468" y="353938"/>
                  <a:pt x="56089" y="353938"/>
                </a:cubicBezTo>
                <a:cubicBezTo>
                  <a:pt x="66414" y="353938"/>
                  <a:pt x="74785" y="345669"/>
                  <a:pt x="74785" y="335468"/>
                </a:cubicBezTo>
                <a:cubicBezTo>
                  <a:pt x="74785" y="331218"/>
                  <a:pt x="73331" y="327302"/>
                  <a:pt x="70889" y="324181"/>
                </a:cubicBezTo>
                <a:lnTo>
                  <a:pt x="65920" y="318520"/>
                </a:lnTo>
                <a:cubicBezTo>
                  <a:pt x="48100" y="297223"/>
                  <a:pt x="37392" y="269905"/>
                  <a:pt x="37392" y="240115"/>
                </a:cubicBezTo>
                <a:cubicBezTo>
                  <a:pt x="37392" y="172109"/>
                  <a:pt x="93196" y="116979"/>
                  <a:pt x="162034" y="116979"/>
                </a:cubicBezTo>
                <a:lnTo>
                  <a:pt x="333565" y="116979"/>
                </a:lnTo>
                <a:lnTo>
                  <a:pt x="287909" y="162137"/>
                </a:lnTo>
                <a:lnTo>
                  <a:pt x="286236" y="164028"/>
                </a:lnTo>
                <a:cubicBezTo>
                  <a:pt x="280660" y="171268"/>
                  <a:pt x="281216" y="181646"/>
                  <a:pt x="287909" y="188258"/>
                </a:cubicBezTo>
                <a:cubicBezTo>
                  <a:pt x="295210" y="195471"/>
                  <a:pt x="307049" y="195471"/>
                  <a:pt x="314350" y="188258"/>
                </a:cubicBezTo>
                <a:lnTo>
                  <a:pt x="393672" y="109894"/>
                </a:lnTo>
                <a:lnTo>
                  <a:pt x="395345" y="108003"/>
                </a:lnTo>
                <a:cubicBezTo>
                  <a:pt x="400921" y="100763"/>
                  <a:pt x="400363" y="90385"/>
                  <a:pt x="393672" y="83773"/>
                </a:cubicBezTo>
                <a:lnTo>
                  <a:pt x="314350" y="5410"/>
                </a:lnTo>
                <a:close/>
                <a:moveTo>
                  <a:pt x="454442" y="130569"/>
                </a:moveTo>
                <a:cubicBezTo>
                  <a:pt x="451199" y="127899"/>
                  <a:pt x="447028" y="126292"/>
                  <a:pt x="442476" y="126292"/>
                </a:cubicBezTo>
                <a:cubicBezTo>
                  <a:pt x="432151" y="126292"/>
                  <a:pt x="423780" y="134562"/>
                  <a:pt x="423780" y="144762"/>
                </a:cubicBezTo>
                <a:cubicBezTo>
                  <a:pt x="423780" y="149343"/>
                  <a:pt x="425468" y="153535"/>
                  <a:pt x="428245" y="156730"/>
                </a:cubicBezTo>
                <a:cubicBezTo>
                  <a:pt x="448689" y="178664"/>
                  <a:pt x="461173" y="207951"/>
                  <a:pt x="461173" y="240115"/>
                </a:cubicBezTo>
                <a:cubicBezTo>
                  <a:pt x="461173" y="308123"/>
                  <a:pt x="405368" y="363253"/>
                  <a:pt x="336531" y="363253"/>
                </a:cubicBezTo>
                <a:lnTo>
                  <a:pt x="163479" y="363253"/>
                </a:lnTo>
                <a:lnTo>
                  <a:pt x="210978" y="316358"/>
                </a:lnTo>
                <a:lnTo>
                  <a:pt x="212800" y="314267"/>
                </a:lnTo>
                <a:cubicBezTo>
                  <a:pt x="217721" y="307701"/>
                  <a:pt x="217671" y="298644"/>
                  <a:pt x="212650" y="292126"/>
                </a:cubicBezTo>
                <a:lnTo>
                  <a:pt x="210978" y="290235"/>
                </a:lnTo>
                <a:lnTo>
                  <a:pt x="208861" y="288433"/>
                </a:lnTo>
                <a:cubicBezTo>
                  <a:pt x="202215" y="283575"/>
                  <a:pt x="193047" y="283624"/>
                  <a:pt x="186451" y="288583"/>
                </a:cubicBezTo>
                <a:lnTo>
                  <a:pt x="184537" y="290235"/>
                </a:lnTo>
                <a:lnTo>
                  <a:pt x="105215" y="368599"/>
                </a:lnTo>
                <a:lnTo>
                  <a:pt x="103391" y="370688"/>
                </a:lnTo>
                <a:cubicBezTo>
                  <a:pt x="98472" y="377254"/>
                  <a:pt x="98522" y="386314"/>
                  <a:pt x="103542" y="392828"/>
                </a:cubicBezTo>
                <a:lnTo>
                  <a:pt x="105215" y="394720"/>
                </a:lnTo>
                <a:lnTo>
                  <a:pt x="184537" y="473083"/>
                </a:lnTo>
                <a:lnTo>
                  <a:pt x="186634" y="474872"/>
                </a:lnTo>
                <a:cubicBezTo>
                  <a:pt x="193953" y="480238"/>
                  <a:pt x="204339" y="479642"/>
                  <a:pt x="210978" y="473083"/>
                </a:cubicBezTo>
                <a:cubicBezTo>
                  <a:pt x="217671" y="466472"/>
                  <a:pt x="218227" y="456093"/>
                  <a:pt x="212650" y="448854"/>
                </a:cubicBezTo>
                <a:lnTo>
                  <a:pt x="210978" y="446962"/>
                </a:lnTo>
                <a:lnTo>
                  <a:pt x="163629" y="400192"/>
                </a:lnTo>
                <a:lnTo>
                  <a:pt x="336531" y="400192"/>
                </a:lnTo>
                <a:lnTo>
                  <a:pt x="342342" y="400092"/>
                </a:lnTo>
                <a:cubicBezTo>
                  <a:pt x="429140" y="397069"/>
                  <a:pt x="498565" y="326602"/>
                  <a:pt x="498565" y="240115"/>
                </a:cubicBezTo>
                <a:cubicBezTo>
                  <a:pt x="498565" y="198563"/>
                  <a:pt x="482539" y="160706"/>
                  <a:pt x="456259" y="132252"/>
                </a:cubicBezTo>
                <a:lnTo>
                  <a:pt x="454442" y="130569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1" name="Graphic 23">
            <a:extLst>
              <a:ext uri="{FF2B5EF4-FFF2-40B4-BE49-F238E27FC236}">
                <a16:creationId xmlns:a16="http://schemas.microsoft.com/office/drawing/2014/main" id="{EF2A6C67-7838-AC67-CA40-849F57ECF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80957" y="3430221"/>
            <a:ext cx="629286" cy="588559"/>
          </a:xfrm>
          <a:custGeom>
            <a:avLst/>
            <a:gdLst>
              <a:gd name="connsiteX0" fmla="*/ 514915 w 518508"/>
              <a:gd name="connsiteY0" fmla="*/ 134249 h 419189"/>
              <a:gd name="connsiteX1" fmla="*/ 413965 w 518508"/>
              <a:gd name="connsiteY1" fmla="*/ 295831 h 419189"/>
              <a:gd name="connsiteX2" fmla="*/ 220179 w 518508"/>
              <a:gd name="connsiteY2" fmla="*/ 360751 h 419189"/>
              <a:gd name="connsiteX3" fmla="*/ 177098 w 518508"/>
              <a:gd name="connsiteY3" fmla="*/ 358412 h 419189"/>
              <a:gd name="connsiteX4" fmla="*/ 67296 w 518508"/>
              <a:gd name="connsiteY4" fmla="*/ 247081 h 419189"/>
              <a:gd name="connsiteX5" fmla="*/ 104911 w 518508"/>
              <a:gd name="connsiteY5" fmla="*/ 166906 h 419189"/>
              <a:gd name="connsiteX6" fmla="*/ 284801 w 518508"/>
              <a:gd name="connsiteY6" fmla="*/ 165769 h 419189"/>
              <a:gd name="connsiteX7" fmla="*/ 323679 w 518508"/>
              <a:gd name="connsiteY7" fmla="*/ 245459 h 419189"/>
              <a:gd name="connsiteX8" fmla="*/ 296090 w 518508"/>
              <a:gd name="connsiteY8" fmla="*/ 281625 h 419189"/>
              <a:gd name="connsiteX9" fmla="*/ 266398 w 518508"/>
              <a:gd name="connsiteY9" fmla="*/ 251334 h 419189"/>
              <a:gd name="connsiteX10" fmla="*/ 266398 w 518508"/>
              <a:gd name="connsiteY10" fmla="*/ 203016 h 419189"/>
              <a:gd name="connsiteX11" fmla="*/ 233570 w 518508"/>
              <a:gd name="connsiteY11" fmla="*/ 173394 h 419189"/>
              <a:gd name="connsiteX12" fmla="*/ 188289 w 518508"/>
              <a:gd name="connsiteY12" fmla="*/ 173394 h 419189"/>
              <a:gd name="connsiteX13" fmla="*/ 121828 w 518508"/>
              <a:gd name="connsiteY13" fmla="*/ 205246 h 419189"/>
              <a:gd name="connsiteX14" fmla="*/ 144548 w 518508"/>
              <a:gd name="connsiteY14" fmla="*/ 302864 h 419189"/>
              <a:gd name="connsiteX15" fmla="*/ 175492 w 518508"/>
              <a:gd name="connsiteY15" fmla="*/ 313541 h 419189"/>
              <a:gd name="connsiteX16" fmla="*/ 246507 w 518508"/>
              <a:gd name="connsiteY16" fmla="*/ 290883 h 419189"/>
              <a:gd name="connsiteX17" fmla="*/ 248091 w 518508"/>
              <a:gd name="connsiteY17" fmla="*/ 288771 h 419189"/>
              <a:gd name="connsiteX18" fmla="*/ 249676 w 518508"/>
              <a:gd name="connsiteY18" fmla="*/ 291116 h 419189"/>
              <a:gd name="connsiteX19" fmla="*/ 297222 w 518508"/>
              <a:gd name="connsiteY19" fmla="*/ 311368 h 419189"/>
              <a:gd name="connsiteX20" fmla="*/ 355441 w 518508"/>
              <a:gd name="connsiteY20" fmla="*/ 252606 h 419189"/>
              <a:gd name="connsiteX21" fmla="*/ 350750 w 518508"/>
              <a:gd name="connsiteY21" fmla="*/ 215260 h 419189"/>
              <a:gd name="connsiteX22" fmla="*/ 287876 w 518508"/>
              <a:gd name="connsiteY22" fmla="*/ 129522 h 419189"/>
              <a:gd name="connsiteX23" fmla="*/ 75110 w 518508"/>
              <a:gd name="connsiteY23" fmla="*/ 150367 h 419189"/>
              <a:gd name="connsiteX24" fmla="*/ 34472 w 518508"/>
              <a:gd name="connsiteY24" fmla="*/ 246246 h 419189"/>
              <a:gd name="connsiteX25" fmla="*/ 81146 w 518508"/>
              <a:gd name="connsiteY25" fmla="*/ 346270 h 419189"/>
              <a:gd name="connsiteX26" fmla="*/ 192337 w 518508"/>
              <a:gd name="connsiteY26" fmla="*/ 389340 h 419189"/>
              <a:gd name="connsiteX27" fmla="*/ 217565 w 518508"/>
              <a:gd name="connsiteY27" fmla="*/ 390030 h 419189"/>
              <a:gd name="connsiteX28" fmla="*/ 400656 w 518508"/>
              <a:gd name="connsiteY28" fmla="*/ 341168 h 419189"/>
              <a:gd name="connsiteX29" fmla="*/ 401692 w 518508"/>
              <a:gd name="connsiteY29" fmla="*/ 342354 h 419189"/>
              <a:gd name="connsiteX30" fmla="*/ 192342 w 518508"/>
              <a:gd name="connsiteY30" fmla="*/ 418933 h 419189"/>
              <a:gd name="connsiteX31" fmla="*/ 54796 w 518508"/>
              <a:gd name="connsiteY31" fmla="*/ 368984 h 419189"/>
              <a:gd name="connsiteX32" fmla="*/ 65 w 518508"/>
              <a:gd name="connsiteY32" fmla="*/ 245547 h 419189"/>
              <a:gd name="connsiteX33" fmla="*/ 78594 w 518508"/>
              <a:gd name="connsiteY33" fmla="*/ 105490 h 419189"/>
              <a:gd name="connsiteX34" fmla="*/ 191568 w 518508"/>
              <a:gd name="connsiteY34" fmla="*/ 72131 h 419189"/>
              <a:gd name="connsiteX35" fmla="*/ 252341 w 518508"/>
              <a:gd name="connsiteY35" fmla="*/ 72131 h 419189"/>
              <a:gd name="connsiteX36" fmla="*/ 378481 w 518508"/>
              <a:gd name="connsiteY36" fmla="*/ 22314 h 419189"/>
              <a:gd name="connsiteX37" fmla="*/ 379764 w 518508"/>
              <a:gd name="connsiteY37" fmla="*/ 21659 h 419189"/>
              <a:gd name="connsiteX38" fmla="*/ 382347 w 518508"/>
              <a:gd name="connsiteY38" fmla="*/ 22666 h 419189"/>
              <a:gd name="connsiteX39" fmla="*/ 382681 w 518508"/>
              <a:gd name="connsiteY39" fmla="*/ 23964 h 419189"/>
              <a:gd name="connsiteX40" fmla="*/ 356164 w 518508"/>
              <a:gd name="connsiteY40" fmla="*/ 92557 h 419189"/>
              <a:gd name="connsiteX41" fmla="*/ 356360 w 518508"/>
              <a:gd name="connsiteY41" fmla="*/ 94853 h 419189"/>
              <a:gd name="connsiteX42" fmla="*/ 358779 w 518508"/>
              <a:gd name="connsiteY42" fmla="*/ 95623 h 419189"/>
              <a:gd name="connsiteX43" fmla="*/ 486535 w 518508"/>
              <a:gd name="connsiteY43" fmla="*/ 1391 h 419189"/>
              <a:gd name="connsiteX44" fmla="*/ 487715 w 518508"/>
              <a:gd name="connsiteY44" fmla="*/ 373 h 419189"/>
              <a:gd name="connsiteX45" fmla="*/ 490891 w 518508"/>
              <a:gd name="connsiteY45" fmla="*/ 373 h 419189"/>
              <a:gd name="connsiteX46" fmla="*/ 492070 w 518508"/>
              <a:gd name="connsiteY46" fmla="*/ 1391 h 419189"/>
              <a:gd name="connsiteX47" fmla="*/ 514915 w 518508"/>
              <a:gd name="connsiteY47" fmla="*/ 134249 h 419189"/>
              <a:gd name="connsiteX48" fmla="*/ 192181 w 518508"/>
              <a:gd name="connsiteY48" fmla="*/ 202413 h 419189"/>
              <a:gd name="connsiteX49" fmla="*/ 144903 w 518508"/>
              <a:gd name="connsiteY49" fmla="*/ 244684 h 419189"/>
              <a:gd name="connsiteX50" fmla="*/ 145812 w 518508"/>
              <a:gd name="connsiteY50" fmla="*/ 252946 h 419189"/>
              <a:gd name="connsiteX51" fmla="*/ 182954 w 518508"/>
              <a:gd name="connsiteY51" fmla="*/ 286171 h 419189"/>
              <a:gd name="connsiteX52" fmla="*/ 238538 w 518508"/>
              <a:gd name="connsiteY52" fmla="*/ 252949 h 419189"/>
              <a:gd name="connsiteX53" fmla="*/ 239445 w 518508"/>
              <a:gd name="connsiteY53" fmla="*/ 244693 h 419189"/>
              <a:gd name="connsiteX54" fmla="*/ 239445 w 518508"/>
              <a:gd name="connsiteY54" fmla="*/ 205220 h 419189"/>
              <a:gd name="connsiteX55" fmla="*/ 236210 w 518508"/>
              <a:gd name="connsiteY55" fmla="*/ 202327 h 4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8508" h="419189">
                <a:moveTo>
                  <a:pt x="514915" y="134249"/>
                </a:moveTo>
                <a:cubicBezTo>
                  <a:pt x="503706" y="197101"/>
                  <a:pt x="467935" y="254356"/>
                  <a:pt x="413965" y="295831"/>
                </a:cubicBezTo>
                <a:cubicBezTo>
                  <a:pt x="359995" y="337306"/>
                  <a:pt x="291328" y="360310"/>
                  <a:pt x="220179" y="360751"/>
                </a:cubicBezTo>
                <a:cubicBezTo>
                  <a:pt x="205767" y="361246"/>
                  <a:pt x="191337" y="360462"/>
                  <a:pt x="177098" y="358412"/>
                </a:cubicBezTo>
                <a:cubicBezTo>
                  <a:pt x="115735" y="349087"/>
                  <a:pt x="69986" y="302699"/>
                  <a:pt x="67296" y="247081"/>
                </a:cubicBezTo>
                <a:cubicBezTo>
                  <a:pt x="67584" y="216977"/>
                  <a:pt x="81094" y="188180"/>
                  <a:pt x="104911" y="166906"/>
                </a:cubicBezTo>
                <a:cubicBezTo>
                  <a:pt x="154462" y="122645"/>
                  <a:pt x="234555" y="122139"/>
                  <a:pt x="284801" y="165769"/>
                </a:cubicBezTo>
                <a:cubicBezTo>
                  <a:pt x="308951" y="186739"/>
                  <a:pt x="322915" y="215361"/>
                  <a:pt x="323679" y="245459"/>
                </a:cubicBezTo>
                <a:cubicBezTo>
                  <a:pt x="324218" y="264469"/>
                  <a:pt x="315011" y="281143"/>
                  <a:pt x="296090" y="281625"/>
                </a:cubicBezTo>
                <a:cubicBezTo>
                  <a:pt x="275875" y="281625"/>
                  <a:pt x="266398" y="268722"/>
                  <a:pt x="266398" y="251334"/>
                </a:cubicBezTo>
                <a:lnTo>
                  <a:pt x="266398" y="203016"/>
                </a:lnTo>
                <a:cubicBezTo>
                  <a:pt x="266414" y="186753"/>
                  <a:pt x="251754" y="173523"/>
                  <a:pt x="233570" y="173394"/>
                </a:cubicBezTo>
                <a:lnTo>
                  <a:pt x="188289" y="173394"/>
                </a:lnTo>
                <a:cubicBezTo>
                  <a:pt x="161526" y="173229"/>
                  <a:pt x="136497" y="185224"/>
                  <a:pt x="121828" y="205246"/>
                </a:cubicBezTo>
                <a:cubicBezTo>
                  <a:pt x="97964" y="237813"/>
                  <a:pt x="108136" y="281518"/>
                  <a:pt x="144548" y="302864"/>
                </a:cubicBezTo>
                <a:cubicBezTo>
                  <a:pt x="153899" y="308346"/>
                  <a:pt x="164447" y="311985"/>
                  <a:pt x="175492" y="313541"/>
                </a:cubicBezTo>
                <a:cubicBezTo>
                  <a:pt x="201929" y="317263"/>
                  <a:pt x="228672" y="308731"/>
                  <a:pt x="246507" y="290883"/>
                </a:cubicBezTo>
                <a:lnTo>
                  <a:pt x="248091" y="288771"/>
                </a:lnTo>
                <a:lnTo>
                  <a:pt x="249676" y="291116"/>
                </a:lnTo>
                <a:cubicBezTo>
                  <a:pt x="260738" y="304558"/>
                  <a:pt x="278583" y="312159"/>
                  <a:pt x="297222" y="311368"/>
                </a:cubicBezTo>
                <a:cubicBezTo>
                  <a:pt x="331241" y="309158"/>
                  <a:pt x="357078" y="283079"/>
                  <a:pt x="355441" y="252606"/>
                </a:cubicBezTo>
                <a:cubicBezTo>
                  <a:pt x="355600" y="240031"/>
                  <a:pt x="354024" y="227489"/>
                  <a:pt x="350750" y="215260"/>
                </a:cubicBezTo>
                <a:cubicBezTo>
                  <a:pt x="342352" y="180714"/>
                  <a:pt x="319955" y="150171"/>
                  <a:pt x="287876" y="129522"/>
                </a:cubicBezTo>
                <a:cubicBezTo>
                  <a:pt x="221438" y="86755"/>
                  <a:pt x="129622" y="95750"/>
                  <a:pt x="75110" y="150367"/>
                </a:cubicBezTo>
                <a:cubicBezTo>
                  <a:pt x="48788" y="176740"/>
                  <a:pt x="34311" y="210894"/>
                  <a:pt x="34472" y="246246"/>
                </a:cubicBezTo>
                <a:cubicBezTo>
                  <a:pt x="34977" y="283732"/>
                  <a:pt x="51706" y="319585"/>
                  <a:pt x="81146" y="346270"/>
                </a:cubicBezTo>
                <a:cubicBezTo>
                  <a:pt x="110583" y="372953"/>
                  <a:pt x="150439" y="388392"/>
                  <a:pt x="192337" y="389340"/>
                </a:cubicBezTo>
                <a:cubicBezTo>
                  <a:pt x="192337" y="389340"/>
                  <a:pt x="204196" y="390305"/>
                  <a:pt x="217565" y="390030"/>
                </a:cubicBezTo>
                <a:cubicBezTo>
                  <a:pt x="282550" y="389662"/>
                  <a:pt x="346069" y="372711"/>
                  <a:pt x="400656" y="341168"/>
                </a:cubicBezTo>
                <a:cubicBezTo>
                  <a:pt x="401432" y="340685"/>
                  <a:pt x="402209" y="341650"/>
                  <a:pt x="401692" y="342354"/>
                </a:cubicBezTo>
                <a:cubicBezTo>
                  <a:pt x="347903" y="394183"/>
                  <a:pt x="271324" y="422196"/>
                  <a:pt x="192342" y="418933"/>
                </a:cubicBezTo>
                <a:cubicBezTo>
                  <a:pt x="140793" y="419771"/>
                  <a:pt x="91102" y="401726"/>
                  <a:pt x="54796" y="368984"/>
                </a:cubicBezTo>
                <a:cubicBezTo>
                  <a:pt x="18486" y="336241"/>
                  <a:pt x="-1286" y="291649"/>
                  <a:pt x="65" y="245547"/>
                </a:cubicBezTo>
                <a:cubicBezTo>
                  <a:pt x="90" y="190398"/>
                  <a:pt x="29194" y="138491"/>
                  <a:pt x="78594" y="105490"/>
                </a:cubicBezTo>
                <a:cubicBezTo>
                  <a:pt x="111336" y="83923"/>
                  <a:pt x="150905" y="72239"/>
                  <a:pt x="191568" y="72131"/>
                </a:cubicBezTo>
                <a:lnTo>
                  <a:pt x="252341" y="72131"/>
                </a:lnTo>
                <a:cubicBezTo>
                  <a:pt x="300343" y="72099"/>
                  <a:pt x="346117" y="54021"/>
                  <a:pt x="378481" y="22314"/>
                </a:cubicBezTo>
                <a:cubicBezTo>
                  <a:pt x="378820" y="21978"/>
                  <a:pt x="379270" y="21749"/>
                  <a:pt x="379764" y="21659"/>
                </a:cubicBezTo>
                <a:cubicBezTo>
                  <a:pt x="380778" y="21463"/>
                  <a:pt x="381818" y="21868"/>
                  <a:pt x="382347" y="22666"/>
                </a:cubicBezTo>
                <a:cubicBezTo>
                  <a:pt x="382606" y="23057"/>
                  <a:pt x="382724" y="23510"/>
                  <a:pt x="382681" y="23964"/>
                </a:cubicBezTo>
                <a:cubicBezTo>
                  <a:pt x="380106" y="48397"/>
                  <a:pt x="371011" y="71919"/>
                  <a:pt x="356164" y="92557"/>
                </a:cubicBezTo>
                <a:cubicBezTo>
                  <a:pt x="355714" y="93289"/>
                  <a:pt x="355791" y="94190"/>
                  <a:pt x="356360" y="94853"/>
                </a:cubicBezTo>
                <a:cubicBezTo>
                  <a:pt x="356926" y="95515"/>
                  <a:pt x="357874" y="95817"/>
                  <a:pt x="358779" y="95623"/>
                </a:cubicBezTo>
                <a:cubicBezTo>
                  <a:pt x="415671" y="84128"/>
                  <a:pt x="463084" y="49157"/>
                  <a:pt x="486535" y="1391"/>
                </a:cubicBezTo>
                <a:cubicBezTo>
                  <a:pt x="486829" y="970"/>
                  <a:pt x="487233" y="621"/>
                  <a:pt x="487715" y="373"/>
                </a:cubicBezTo>
                <a:cubicBezTo>
                  <a:pt x="488701" y="-124"/>
                  <a:pt x="489905" y="-124"/>
                  <a:pt x="490891" y="373"/>
                </a:cubicBezTo>
                <a:cubicBezTo>
                  <a:pt x="491373" y="619"/>
                  <a:pt x="491779" y="969"/>
                  <a:pt x="492070" y="1391"/>
                </a:cubicBezTo>
                <a:cubicBezTo>
                  <a:pt x="515889" y="42203"/>
                  <a:pt x="523921" y="88922"/>
                  <a:pt x="514915" y="134249"/>
                </a:cubicBezTo>
                <a:close/>
                <a:moveTo>
                  <a:pt x="192181" y="202413"/>
                </a:moveTo>
                <a:cubicBezTo>
                  <a:pt x="166075" y="202409"/>
                  <a:pt x="144908" y="221333"/>
                  <a:pt x="144903" y="244684"/>
                </a:cubicBezTo>
                <a:cubicBezTo>
                  <a:pt x="144902" y="247457"/>
                  <a:pt x="145207" y="250225"/>
                  <a:pt x="145812" y="252946"/>
                </a:cubicBezTo>
                <a:cubicBezTo>
                  <a:pt x="149543" y="269719"/>
                  <a:pt x="164201" y="282833"/>
                  <a:pt x="182954" y="286171"/>
                </a:cubicBezTo>
                <a:cubicBezTo>
                  <a:pt x="208560" y="290725"/>
                  <a:pt x="233444" y="275852"/>
                  <a:pt x="238538" y="252949"/>
                </a:cubicBezTo>
                <a:cubicBezTo>
                  <a:pt x="239141" y="250231"/>
                  <a:pt x="239445" y="247465"/>
                  <a:pt x="239445" y="244693"/>
                </a:cubicBezTo>
                <a:lnTo>
                  <a:pt x="239445" y="205220"/>
                </a:lnTo>
                <a:cubicBezTo>
                  <a:pt x="239357" y="203656"/>
                  <a:pt x="237958" y="202406"/>
                  <a:pt x="236210" y="20232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5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2.77556E-17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2.77556E-17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6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03542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3" grpId="0" animBg="1"/>
      <p:bldP spid="28" grpId="0"/>
      <p:bldP spid="29" grpId="0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5649-2828-C3B9-01D9-0334CBF9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31" y="301782"/>
            <a:ext cx="10515600" cy="13255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</a:t>
            </a:r>
          </a:p>
        </p:txBody>
      </p:sp>
      <p:sp>
        <p:nvSpPr>
          <p:cNvPr id="4" name="Rounded Rectangle 58" descr="Diagram showing Blazor components are just .NET Razor components rendered via BlazorWebView to .NET MAUI. ">
            <a:extLst>
              <a:ext uri="{FF2B5EF4-FFF2-40B4-BE49-F238E27FC236}">
                <a16:creationId xmlns:a16="http://schemas.microsoft.com/office/drawing/2014/main" id="{FA5DC1B4-3D94-2CA6-3384-2D38FC44B834}"/>
              </a:ext>
            </a:extLst>
          </p:cNvPr>
          <p:cNvSpPr/>
          <p:nvPr/>
        </p:nvSpPr>
        <p:spPr bwMode="auto">
          <a:xfrm>
            <a:off x="6434041" y="1738528"/>
            <a:ext cx="4608000" cy="2429024"/>
          </a:xfrm>
          <a:prstGeom prst="roundRect">
            <a:avLst>
              <a:gd name="adj" fmla="val 10277"/>
            </a:avLst>
          </a:prstGeom>
          <a:solidFill>
            <a:schemeClr val="accent2">
              <a:lumMod val="5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40" name="Rounded Rectangle 59">
            <a:extLst>
              <a:ext uri="{FF2B5EF4-FFF2-40B4-BE49-F238E27FC236}">
                <a16:creationId xmlns:a16="http://schemas.microsoft.com/office/drawing/2014/main" id="{B1B88538-BC5C-C47C-C3E1-B5BFCF301C83}"/>
              </a:ext>
            </a:extLst>
          </p:cNvPr>
          <p:cNvSpPr/>
          <p:nvPr/>
        </p:nvSpPr>
        <p:spPr bwMode="auto">
          <a:xfrm>
            <a:off x="6682329" y="1841482"/>
            <a:ext cx="4116736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Blazor</a:t>
            </a:r>
            <a:endParaRPr kumimoji="0" lang="en-US" sz="2400" b="1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A49780-07F0-84C0-85A0-8FE49FEA2F18}"/>
              </a:ext>
            </a:extLst>
          </p:cNvPr>
          <p:cNvSpPr/>
          <p:nvPr/>
        </p:nvSpPr>
        <p:spPr bwMode="auto">
          <a:xfrm>
            <a:off x="9389170" y="1943878"/>
            <a:ext cx="1344870" cy="5993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Razor Components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AA2864-C03E-1BD2-A1ED-C3E06E22DBAE}"/>
              </a:ext>
            </a:extLst>
          </p:cNvPr>
          <p:cNvSpPr txBox="1"/>
          <p:nvPr/>
        </p:nvSpPr>
        <p:spPr>
          <a:xfrm>
            <a:off x="8748851" y="2750531"/>
            <a:ext cx="1929235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BlazorWebView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A22CF7-0CDC-399B-1B3C-CE1BC021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2"/>
            <a:endCxn id="5" idx="0"/>
          </p:cNvCxnSpPr>
          <p:nvPr/>
        </p:nvCxnSpPr>
        <p:spPr>
          <a:xfrm>
            <a:off x="8740697" y="2610835"/>
            <a:ext cx="0" cy="655494"/>
          </a:xfrm>
          <a:prstGeom prst="straightConnector1">
            <a:avLst/>
          </a:prstGeom>
          <a:ln w="158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59">
            <a:extLst>
              <a:ext uri="{FF2B5EF4-FFF2-40B4-BE49-F238E27FC236}">
                <a16:creationId xmlns:a16="http://schemas.microsoft.com/office/drawing/2014/main" id="{2718161A-1AAB-64B5-D8D2-FB94528C023D}"/>
              </a:ext>
            </a:extLst>
          </p:cNvPr>
          <p:cNvSpPr/>
          <p:nvPr/>
        </p:nvSpPr>
        <p:spPr bwMode="auto">
          <a:xfrm>
            <a:off x="6682329" y="3266329"/>
            <a:ext cx="4116736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.NET MAUI</a:t>
            </a:r>
          </a:p>
        </p:txBody>
      </p:sp>
      <p:sp>
        <p:nvSpPr>
          <p:cNvPr id="6" name="Rounded Rectangle 94">
            <a:extLst>
              <a:ext uri="{FF2B5EF4-FFF2-40B4-BE49-F238E27FC236}">
                <a16:creationId xmlns:a16="http://schemas.microsoft.com/office/drawing/2014/main" id="{DB94BBDC-9B73-09AE-D0BA-719D143919F6}"/>
              </a:ext>
            </a:extLst>
          </p:cNvPr>
          <p:cNvSpPr/>
          <p:nvPr/>
        </p:nvSpPr>
        <p:spPr bwMode="auto">
          <a:xfrm>
            <a:off x="6449170" y="4269289"/>
            <a:ext cx="1080000" cy="641417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err="1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WinUI</a:t>
            </a:r>
            <a:endParaRPr lang="en-US" sz="1400" b="1" kern="0" dirty="0">
              <a:solidFill>
                <a:schemeClr val="tx2"/>
              </a:solidFill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7" name="Rounded Rectangle 95">
            <a:extLst>
              <a:ext uri="{FF2B5EF4-FFF2-40B4-BE49-F238E27FC236}">
                <a16:creationId xmlns:a16="http://schemas.microsoft.com/office/drawing/2014/main" id="{C7E6E08E-FAC6-EA83-2FFC-A77AEC55A1E3}"/>
              </a:ext>
            </a:extLst>
          </p:cNvPr>
          <p:cNvSpPr/>
          <p:nvPr/>
        </p:nvSpPr>
        <p:spPr bwMode="auto">
          <a:xfrm>
            <a:off x="7613170" y="4277183"/>
            <a:ext cx="1080000" cy="625629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Mac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Catalyst</a:t>
            </a:r>
          </a:p>
        </p:txBody>
      </p:sp>
      <p:sp>
        <p:nvSpPr>
          <p:cNvPr id="9" name="Rounded Rectangle 93">
            <a:extLst>
              <a:ext uri="{FF2B5EF4-FFF2-40B4-BE49-F238E27FC236}">
                <a16:creationId xmlns:a16="http://schemas.microsoft.com/office/drawing/2014/main" id="{7580C4E1-4605-4C2E-5FB7-14C7A407689A}"/>
              </a:ext>
            </a:extLst>
          </p:cNvPr>
          <p:cNvSpPr/>
          <p:nvPr/>
        </p:nvSpPr>
        <p:spPr bwMode="auto">
          <a:xfrm>
            <a:off x="8777170" y="4271919"/>
            <a:ext cx="1080000" cy="6361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iOS</a:t>
            </a:r>
          </a:p>
        </p:txBody>
      </p:sp>
      <p:sp>
        <p:nvSpPr>
          <p:cNvPr id="8" name="Rounded Rectangle 96">
            <a:extLst>
              <a:ext uri="{FF2B5EF4-FFF2-40B4-BE49-F238E27FC236}">
                <a16:creationId xmlns:a16="http://schemas.microsoft.com/office/drawing/2014/main" id="{0496C475-5F0B-79D9-F2F4-937CE683B576}"/>
              </a:ext>
            </a:extLst>
          </p:cNvPr>
          <p:cNvSpPr/>
          <p:nvPr/>
        </p:nvSpPr>
        <p:spPr bwMode="auto">
          <a:xfrm>
            <a:off x="9941170" y="4271919"/>
            <a:ext cx="1080000" cy="6361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Android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185C75-898F-CB2A-0EDF-DF3E5C8A3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17170" y="4910706"/>
            <a:ext cx="144000" cy="588488"/>
            <a:chOff x="6794457" y="4219635"/>
            <a:chExt cx="144000" cy="58848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52295D-488E-0104-F155-09EFC36148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EFCAEC-CB23-D563-99CB-2B3C57AEDA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9D56B-527D-7A16-8273-D12448EB9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81170" y="4910706"/>
            <a:ext cx="144000" cy="588488"/>
            <a:chOff x="6794457" y="4219635"/>
            <a:chExt cx="144000" cy="58848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9D4F69-9EB3-AEC8-EC28-B49E24842DE4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9FF96-9D75-C561-C942-61A0BC2F29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2F32C8-D1E7-8B7F-D630-0E693FB4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45170" y="4910706"/>
            <a:ext cx="144000" cy="588488"/>
            <a:chOff x="6794457" y="4219635"/>
            <a:chExt cx="144000" cy="5884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42524-84DA-1EBE-5F69-D3994659629B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D8E22E-F151-85CD-702F-64CE21E6AF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BBBB9-1663-CC59-F667-2A70D95CB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09170" y="4910706"/>
            <a:ext cx="144000" cy="588488"/>
            <a:chOff x="6794457" y="4219635"/>
            <a:chExt cx="144000" cy="5884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C1943B-2871-CF6B-465F-BDDE0FE5716B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06519A-A129-9209-BB7D-858EB5F211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C76E7-9468-F2DF-0A03-EAC27D49D81B}"/>
              </a:ext>
            </a:extLst>
          </p:cNvPr>
          <p:cNvGrpSpPr/>
          <p:nvPr/>
        </p:nvGrpSpPr>
        <p:grpSpPr>
          <a:xfrm>
            <a:off x="6478091" y="5399603"/>
            <a:ext cx="998412" cy="960338"/>
            <a:chOff x="769916" y="4835245"/>
            <a:chExt cx="914400" cy="914400"/>
          </a:xfrm>
          <a:solidFill>
            <a:schemeClr val="tx1">
              <a:lumMod val="50000"/>
            </a:schemeClr>
          </a:solidFill>
        </p:grpSpPr>
        <p:grpSp>
          <p:nvGrpSpPr>
            <p:cNvPr id="33" name="Group 42">
              <a:extLst>
                <a:ext uri="{FF2B5EF4-FFF2-40B4-BE49-F238E27FC236}">
                  <a16:creationId xmlns:a16="http://schemas.microsoft.com/office/drawing/2014/main" id="{B8DBFC72-1C81-D0E9-8FA5-471A854C87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grpFill/>
          </p:grpSpPr>
          <p:sp>
            <p:nvSpPr>
              <p:cNvPr id="35" name="Freeform 43">
                <a:extLst>
                  <a:ext uri="{FF2B5EF4-FFF2-40B4-BE49-F238E27FC236}">
                    <a16:creationId xmlns:a16="http://schemas.microsoft.com/office/drawing/2014/main" id="{BF4C0F66-64E2-6C37-FDDD-037104678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Freeform 44">
                <a:extLst>
                  <a:ext uri="{FF2B5EF4-FFF2-40B4-BE49-F238E27FC236}">
                    <a16:creationId xmlns:a16="http://schemas.microsoft.com/office/drawing/2014/main" id="{2DD35640-3DC5-4146-DBBB-5F1F44D55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Freeform 45">
                <a:extLst>
                  <a:ext uri="{FF2B5EF4-FFF2-40B4-BE49-F238E27FC236}">
                    <a16:creationId xmlns:a16="http://schemas.microsoft.com/office/drawing/2014/main" id="{A2A6A74C-FA3F-24E8-6EDC-DFA656AE2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Freeform 46">
                <a:extLst>
                  <a:ext uri="{FF2B5EF4-FFF2-40B4-BE49-F238E27FC236}">
                    <a16:creationId xmlns:a16="http://schemas.microsoft.com/office/drawing/2014/main" id="{F8A0B2A0-1966-E2B2-7974-975885ECD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34" name="Graphic 33" descr="Laptop outline">
              <a:extLst>
                <a:ext uri="{FF2B5EF4-FFF2-40B4-BE49-F238E27FC236}">
                  <a16:creationId xmlns:a16="http://schemas.microsoft.com/office/drawing/2014/main" id="{9A7307BC-FFA8-2EBD-278D-6801562D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6C55AB-29FD-2AAE-9B69-C62A9E0AEF91}"/>
              </a:ext>
            </a:extLst>
          </p:cNvPr>
          <p:cNvGrpSpPr/>
          <p:nvPr/>
        </p:nvGrpSpPr>
        <p:grpSpPr>
          <a:xfrm>
            <a:off x="7688314" y="5608082"/>
            <a:ext cx="942887" cy="552045"/>
            <a:chOff x="7809183" y="5200112"/>
            <a:chExt cx="692769" cy="405605"/>
          </a:xfrm>
          <a:solidFill>
            <a:schemeClr val="tx1">
              <a:lumMod val="50000"/>
            </a:schemeClr>
          </a:solidFill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03C970-BEEE-9659-7960-EADBC6CA7A8C}"/>
                </a:ext>
              </a:extLst>
            </p:cNvPr>
            <p:cNvSpPr txBox="1"/>
            <p:nvPr/>
          </p:nvSpPr>
          <p:spPr>
            <a:xfrm>
              <a:off x="7906280" y="5262719"/>
              <a:ext cx="507858" cy="2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988AE4-352D-8C0B-4105-2707A7929C7C}"/>
                </a:ext>
              </a:extLst>
            </p:cNvPr>
            <p:cNvSpPr/>
            <p:nvPr/>
          </p:nvSpPr>
          <p:spPr>
            <a:xfrm>
              <a:off x="7899544" y="5200112"/>
              <a:ext cx="512047" cy="333175"/>
            </a:xfrm>
            <a:custGeom>
              <a:avLst/>
              <a:gdLst>
                <a:gd name="connsiteX0" fmla="*/ 466866 w 512047"/>
                <a:gd name="connsiteY0" fmla="*/ 289718 h 333175"/>
                <a:gd name="connsiteX1" fmla="*/ 45181 w 512047"/>
                <a:gd name="connsiteY1" fmla="*/ 289718 h 333175"/>
                <a:gd name="connsiteX2" fmla="*/ 45181 w 512047"/>
                <a:gd name="connsiteY2" fmla="*/ 43458 h 333175"/>
                <a:gd name="connsiteX3" fmla="*/ 466866 w 512047"/>
                <a:gd name="connsiteY3" fmla="*/ 43458 h 333175"/>
                <a:gd name="connsiteX4" fmla="*/ 466866 w 512047"/>
                <a:gd name="connsiteY4" fmla="*/ 289718 h 333175"/>
                <a:gd name="connsiteX5" fmla="*/ 512047 w 512047"/>
                <a:gd name="connsiteY5" fmla="*/ 28972 h 333175"/>
                <a:gd name="connsiteX6" fmla="*/ 481927 w 512047"/>
                <a:gd name="connsiteY6" fmla="*/ 0 h 333175"/>
                <a:gd name="connsiteX7" fmla="*/ 30120 w 512047"/>
                <a:gd name="connsiteY7" fmla="*/ 0 h 333175"/>
                <a:gd name="connsiteX8" fmla="*/ 0 w 512047"/>
                <a:gd name="connsiteY8" fmla="*/ 28972 h 333175"/>
                <a:gd name="connsiteX9" fmla="*/ 0 w 512047"/>
                <a:gd name="connsiteY9" fmla="*/ 333176 h 333175"/>
                <a:gd name="connsiteX10" fmla="*/ 512047 w 512047"/>
                <a:gd name="connsiteY10" fmla="*/ 333176 h 333175"/>
                <a:gd name="connsiteX11" fmla="*/ 512047 w 512047"/>
                <a:gd name="connsiteY11" fmla="*/ 28972 h 33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2047" h="333175">
                  <a:moveTo>
                    <a:pt x="466866" y="289718"/>
                  </a:moveTo>
                  <a:lnTo>
                    <a:pt x="45181" y="289718"/>
                  </a:lnTo>
                  <a:lnTo>
                    <a:pt x="45181" y="43458"/>
                  </a:lnTo>
                  <a:lnTo>
                    <a:pt x="466866" y="43458"/>
                  </a:lnTo>
                  <a:lnTo>
                    <a:pt x="466866" y="289718"/>
                  </a:lnTo>
                  <a:close/>
                  <a:moveTo>
                    <a:pt x="512047" y="28972"/>
                  </a:moveTo>
                  <a:cubicBezTo>
                    <a:pt x="512047" y="13037"/>
                    <a:pt x="498493" y="0"/>
                    <a:pt x="481927" y="0"/>
                  </a:cubicBezTo>
                  <a:lnTo>
                    <a:pt x="30120" y="0"/>
                  </a:lnTo>
                  <a:cubicBezTo>
                    <a:pt x="13554" y="0"/>
                    <a:pt x="0" y="13037"/>
                    <a:pt x="0" y="28972"/>
                  </a:cubicBezTo>
                  <a:lnTo>
                    <a:pt x="0" y="333176"/>
                  </a:lnTo>
                  <a:lnTo>
                    <a:pt x="512047" y="333176"/>
                  </a:lnTo>
                  <a:lnTo>
                    <a:pt x="512047" y="28972"/>
                  </a:ln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78EF8BB-6496-5589-F938-B2AEC0E61E59}"/>
                </a:ext>
              </a:extLst>
            </p:cNvPr>
            <p:cNvSpPr/>
            <p:nvPr/>
          </p:nvSpPr>
          <p:spPr>
            <a:xfrm>
              <a:off x="7809183" y="5562260"/>
              <a:ext cx="692769" cy="43457"/>
            </a:xfrm>
            <a:custGeom>
              <a:avLst/>
              <a:gdLst>
                <a:gd name="connsiteX0" fmla="*/ 391565 w 692769"/>
                <a:gd name="connsiteY0" fmla="*/ 0 h 43457"/>
                <a:gd name="connsiteX1" fmla="*/ 391565 w 692769"/>
                <a:gd name="connsiteY1" fmla="*/ 7243 h 43457"/>
                <a:gd name="connsiteX2" fmla="*/ 384035 w 692769"/>
                <a:gd name="connsiteY2" fmla="*/ 14486 h 43457"/>
                <a:gd name="connsiteX3" fmla="*/ 308734 w 692769"/>
                <a:gd name="connsiteY3" fmla="*/ 14486 h 43457"/>
                <a:gd name="connsiteX4" fmla="*/ 301204 w 692769"/>
                <a:gd name="connsiteY4" fmla="*/ 7243 h 43457"/>
                <a:gd name="connsiteX5" fmla="*/ 301204 w 692769"/>
                <a:gd name="connsiteY5" fmla="*/ 0 h 43457"/>
                <a:gd name="connsiteX6" fmla="*/ 0 w 692769"/>
                <a:gd name="connsiteY6" fmla="*/ 0 h 43457"/>
                <a:gd name="connsiteX7" fmla="*/ 0 w 692769"/>
                <a:gd name="connsiteY7" fmla="*/ 14486 h 43457"/>
                <a:gd name="connsiteX8" fmla="*/ 30120 w 692769"/>
                <a:gd name="connsiteY8" fmla="*/ 43458 h 43457"/>
                <a:gd name="connsiteX9" fmla="*/ 662649 w 692769"/>
                <a:gd name="connsiteY9" fmla="*/ 43458 h 43457"/>
                <a:gd name="connsiteX10" fmla="*/ 692770 w 692769"/>
                <a:gd name="connsiteY10" fmla="*/ 14486 h 43457"/>
                <a:gd name="connsiteX11" fmla="*/ 692770 w 692769"/>
                <a:gd name="connsiteY11" fmla="*/ 0 h 43457"/>
                <a:gd name="connsiteX12" fmla="*/ 391565 w 692769"/>
                <a:gd name="connsiteY12" fmla="*/ 0 h 4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2769" h="43457">
                  <a:moveTo>
                    <a:pt x="391565" y="0"/>
                  </a:moveTo>
                  <a:lnTo>
                    <a:pt x="391565" y="7243"/>
                  </a:lnTo>
                  <a:cubicBezTo>
                    <a:pt x="391565" y="11589"/>
                    <a:pt x="388553" y="14486"/>
                    <a:pt x="384035" y="14486"/>
                  </a:cubicBezTo>
                  <a:lnTo>
                    <a:pt x="308734" y="14486"/>
                  </a:lnTo>
                  <a:cubicBezTo>
                    <a:pt x="304216" y="14486"/>
                    <a:pt x="301204" y="11589"/>
                    <a:pt x="301204" y="7243"/>
                  </a:cubicBezTo>
                  <a:lnTo>
                    <a:pt x="301204" y="0"/>
                  </a:lnTo>
                  <a:lnTo>
                    <a:pt x="0" y="0"/>
                  </a:lnTo>
                  <a:lnTo>
                    <a:pt x="0" y="14486"/>
                  </a:lnTo>
                  <a:cubicBezTo>
                    <a:pt x="0" y="30420"/>
                    <a:pt x="13554" y="43458"/>
                    <a:pt x="30120" y="43458"/>
                  </a:cubicBezTo>
                  <a:lnTo>
                    <a:pt x="662649" y="43458"/>
                  </a:lnTo>
                  <a:cubicBezTo>
                    <a:pt x="679215" y="43458"/>
                    <a:pt x="692770" y="30420"/>
                    <a:pt x="692770" y="14486"/>
                  </a:cubicBezTo>
                  <a:lnTo>
                    <a:pt x="692770" y="0"/>
                  </a:lnTo>
                  <a:lnTo>
                    <a:pt x="391565" y="0"/>
                  </a:ln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0222EFC-8513-09DA-E626-3FEF307F9732}"/>
              </a:ext>
            </a:extLst>
          </p:cNvPr>
          <p:cNvSpPr txBox="1"/>
          <p:nvPr/>
        </p:nvSpPr>
        <p:spPr>
          <a:xfrm>
            <a:off x="9131758" y="5795594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</a:p>
        </p:txBody>
      </p:sp>
      <p:sp>
        <p:nvSpPr>
          <p:cNvPr id="26" name="Graphic 91" descr="Smart Phone with solid fill">
            <a:extLst>
              <a:ext uri="{FF2B5EF4-FFF2-40B4-BE49-F238E27FC236}">
                <a16:creationId xmlns:a16="http://schemas.microsoft.com/office/drawing/2014/main" id="{7F9ECC88-643A-E785-6FE1-0B702FB548A0}"/>
              </a:ext>
            </a:extLst>
          </p:cNvPr>
          <p:cNvSpPr/>
          <p:nvPr/>
        </p:nvSpPr>
        <p:spPr>
          <a:xfrm>
            <a:off x="9136447" y="5600931"/>
            <a:ext cx="361445" cy="637379"/>
          </a:xfrm>
          <a:custGeom>
            <a:avLst/>
            <a:gdLst>
              <a:gd name="connsiteX0" fmla="*/ 316264 w 361445"/>
              <a:gd name="connsiteY0" fmla="*/ 550464 h 637379"/>
              <a:gd name="connsiteX1" fmla="*/ 45181 w 361445"/>
              <a:gd name="connsiteY1" fmla="*/ 550464 h 637379"/>
              <a:gd name="connsiteX2" fmla="*/ 45181 w 361445"/>
              <a:gd name="connsiteY2" fmla="*/ 86915 h 637379"/>
              <a:gd name="connsiteX3" fmla="*/ 316264 w 361445"/>
              <a:gd name="connsiteY3" fmla="*/ 86915 h 637379"/>
              <a:gd name="connsiteX4" fmla="*/ 316264 w 361445"/>
              <a:gd name="connsiteY4" fmla="*/ 550464 h 637379"/>
              <a:gd name="connsiteX5" fmla="*/ 150602 w 361445"/>
              <a:gd name="connsiteY5" fmla="*/ 28972 h 637379"/>
              <a:gd name="connsiteX6" fmla="*/ 210843 w 361445"/>
              <a:gd name="connsiteY6" fmla="*/ 28972 h 637379"/>
              <a:gd name="connsiteX7" fmla="*/ 225903 w 361445"/>
              <a:gd name="connsiteY7" fmla="*/ 43458 h 637379"/>
              <a:gd name="connsiteX8" fmla="*/ 210843 w 361445"/>
              <a:gd name="connsiteY8" fmla="*/ 57944 h 637379"/>
              <a:gd name="connsiteX9" fmla="*/ 150602 w 361445"/>
              <a:gd name="connsiteY9" fmla="*/ 57944 h 637379"/>
              <a:gd name="connsiteX10" fmla="*/ 135542 w 361445"/>
              <a:gd name="connsiteY10" fmla="*/ 43458 h 637379"/>
              <a:gd name="connsiteX11" fmla="*/ 150602 w 361445"/>
              <a:gd name="connsiteY11" fmla="*/ 28972 h 637379"/>
              <a:gd name="connsiteX12" fmla="*/ 346385 w 361445"/>
              <a:gd name="connsiteY12" fmla="*/ 0 h 637379"/>
              <a:gd name="connsiteX13" fmla="*/ 15060 w 361445"/>
              <a:gd name="connsiteY13" fmla="*/ 0 h 637379"/>
              <a:gd name="connsiteX14" fmla="*/ 0 w 361445"/>
              <a:gd name="connsiteY14" fmla="*/ 14486 h 637379"/>
              <a:gd name="connsiteX15" fmla="*/ 0 w 361445"/>
              <a:gd name="connsiteY15" fmla="*/ 622894 h 637379"/>
              <a:gd name="connsiteX16" fmla="*/ 15060 w 361445"/>
              <a:gd name="connsiteY16" fmla="*/ 637379 h 637379"/>
              <a:gd name="connsiteX17" fmla="*/ 346385 w 361445"/>
              <a:gd name="connsiteY17" fmla="*/ 637379 h 637379"/>
              <a:gd name="connsiteX18" fmla="*/ 361445 w 361445"/>
              <a:gd name="connsiteY18" fmla="*/ 622894 h 637379"/>
              <a:gd name="connsiteX19" fmla="*/ 361445 w 361445"/>
              <a:gd name="connsiteY19" fmla="*/ 14486 h 637379"/>
              <a:gd name="connsiteX20" fmla="*/ 346385 w 361445"/>
              <a:gd name="connsiteY20" fmla="*/ 0 h 6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1445" h="637379">
                <a:moveTo>
                  <a:pt x="316264" y="550464"/>
                </a:moveTo>
                <a:lnTo>
                  <a:pt x="45181" y="550464"/>
                </a:lnTo>
                <a:lnTo>
                  <a:pt x="45181" y="86915"/>
                </a:lnTo>
                <a:lnTo>
                  <a:pt x="316264" y="86915"/>
                </a:lnTo>
                <a:lnTo>
                  <a:pt x="316264" y="550464"/>
                </a:lnTo>
                <a:close/>
                <a:moveTo>
                  <a:pt x="150602" y="28972"/>
                </a:moveTo>
                <a:lnTo>
                  <a:pt x="210843" y="28972"/>
                </a:lnTo>
                <a:cubicBezTo>
                  <a:pt x="219126" y="28972"/>
                  <a:pt x="225903" y="35490"/>
                  <a:pt x="225903" y="43458"/>
                </a:cubicBezTo>
                <a:cubicBezTo>
                  <a:pt x="225903" y="51425"/>
                  <a:pt x="219126" y="57944"/>
                  <a:pt x="210843" y="57944"/>
                </a:cubicBezTo>
                <a:lnTo>
                  <a:pt x="150602" y="57944"/>
                </a:lnTo>
                <a:cubicBezTo>
                  <a:pt x="142319" y="57944"/>
                  <a:pt x="135542" y="51425"/>
                  <a:pt x="135542" y="43458"/>
                </a:cubicBezTo>
                <a:cubicBezTo>
                  <a:pt x="135542" y="35490"/>
                  <a:pt x="142319" y="28972"/>
                  <a:pt x="150602" y="28972"/>
                </a:cubicBezTo>
                <a:close/>
                <a:moveTo>
                  <a:pt x="346385" y="0"/>
                </a:moveTo>
                <a:lnTo>
                  <a:pt x="15060" y="0"/>
                </a:lnTo>
                <a:cubicBezTo>
                  <a:pt x="6777" y="0"/>
                  <a:pt x="0" y="6519"/>
                  <a:pt x="0" y="14486"/>
                </a:cubicBezTo>
                <a:lnTo>
                  <a:pt x="0" y="622894"/>
                </a:lnTo>
                <a:cubicBezTo>
                  <a:pt x="0" y="630861"/>
                  <a:pt x="6777" y="637379"/>
                  <a:pt x="15060" y="637379"/>
                </a:cubicBezTo>
                <a:lnTo>
                  <a:pt x="346385" y="637379"/>
                </a:lnTo>
                <a:cubicBezTo>
                  <a:pt x="354668" y="637379"/>
                  <a:pt x="361445" y="630861"/>
                  <a:pt x="361445" y="622894"/>
                </a:cubicBezTo>
                <a:lnTo>
                  <a:pt x="361445" y="14486"/>
                </a:lnTo>
                <a:cubicBezTo>
                  <a:pt x="361445" y="6519"/>
                  <a:pt x="354668" y="0"/>
                  <a:pt x="346385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 descr="Smart Phone outline">
            <a:extLst>
              <a:ext uri="{FF2B5EF4-FFF2-40B4-BE49-F238E27FC236}">
                <a16:creationId xmlns:a16="http://schemas.microsoft.com/office/drawing/2014/main" id="{E20D6AEC-29A2-31F6-CA93-0CAA992D6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4383" y="5570339"/>
            <a:ext cx="733486" cy="70880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A8F651C-4B0B-94E5-D311-A6689C0A0366}"/>
              </a:ext>
            </a:extLst>
          </p:cNvPr>
          <p:cNvSpPr txBox="1"/>
          <p:nvPr/>
        </p:nvSpPr>
        <p:spPr>
          <a:xfrm>
            <a:off x="865499" y="1763491"/>
            <a:ext cx="522613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app container &amp; embedded controls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 native web UI through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platform WebView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Multi-platform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MAUI abstractions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internet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noProof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tore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distribution and reach</a:t>
            </a: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FD4A7385-C857-E66D-336D-3E425E77A955}"/>
              </a:ext>
            </a:extLst>
          </p:cNvPr>
          <p:cNvSpPr>
            <a:spLocks noEditPoints="1"/>
          </p:cNvSpPr>
          <p:nvPr/>
        </p:nvSpPr>
        <p:spPr bwMode="auto">
          <a:xfrm>
            <a:off x="10363651" y="5795594"/>
            <a:ext cx="234950" cy="276225"/>
          </a:xfrm>
          <a:custGeom>
            <a:avLst/>
            <a:gdLst>
              <a:gd name="T0" fmla="*/ 91 w 1248"/>
              <a:gd name="T1" fmla="*/ 479 h 1476"/>
              <a:gd name="T2" fmla="*/ 0 w 1248"/>
              <a:gd name="T3" fmla="*/ 570 h 1476"/>
              <a:gd name="T4" fmla="*/ 0 w 1248"/>
              <a:gd name="T5" fmla="*/ 950 h 1476"/>
              <a:gd name="T6" fmla="*/ 91 w 1248"/>
              <a:gd name="T7" fmla="*/ 1041 h 1476"/>
              <a:gd name="T8" fmla="*/ 182 w 1248"/>
              <a:gd name="T9" fmla="*/ 950 h 1476"/>
              <a:gd name="T10" fmla="*/ 182 w 1248"/>
              <a:gd name="T11" fmla="*/ 570 h 1476"/>
              <a:gd name="T12" fmla="*/ 91 w 1248"/>
              <a:gd name="T13" fmla="*/ 479 h 1476"/>
              <a:gd name="T14" fmla="*/ 825 w 1248"/>
              <a:gd name="T15" fmla="*/ 137 h 1476"/>
              <a:gd name="T16" fmla="*/ 888 w 1248"/>
              <a:gd name="T17" fmla="*/ 21 h 1476"/>
              <a:gd name="T18" fmla="*/ 883 w 1248"/>
              <a:gd name="T19" fmla="*/ 4 h 1476"/>
              <a:gd name="T20" fmla="*/ 866 w 1248"/>
              <a:gd name="T21" fmla="*/ 9 h 1476"/>
              <a:gd name="T22" fmla="*/ 802 w 1248"/>
              <a:gd name="T23" fmla="*/ 126 h 1476"/>
              <a:gd name="T24" fmla="*/ 624 w 1248"/>
              <a:gd name="T25" fmla="*/ 88 h 1476"/>
              <a:gd name="T26" fmla="*/ 446 w 1248"/>
              <a:gd name="T27" fmla="*/ 126 h 1476"/>
              <a:gd name="T28" fmla="*/ 382 w 1248"/>
              <a:gd name="T29" fmla="*/ 9 h 1476"/>
              <a:gd name="T30" fmla="*/ 365 w 1248"/>
              <a:gd name="T31" fmla="*/ 4 h 1476"/>
              <a:gd name="T32" fmla="*/ 360 w 1248"/>
              <a:gd name="T33" fmla="*/ 21 h 1476"/>
              <a:gd name="T34" fmla="*/ 423 w 1248"/>
              <a:gd name="T35" fmla="*/ 137 h 1476"/>
              <a:gd name="T36" fmla="*/ 214 w 1248"/>
              <a:gd name="T37" fmla="*/ 464 h 1476"/>
              <a:gd name="T38" fmla="*/ 1033 w 1248"/>
              <a:gd name="T39" fmla="*/ 464 h 1476"/>
              <a:gd name="T40" fmla="*/ 825 w 1248"/>
              <a:gd name="T41" fmla="*/ 137 h 1476"/>
              <a:gd name="T42" fmla="*/ 437 w 1248"/>
              <a:gd name="T43" fmla="*/ 316 h 1476"/>
              <a:gd name="T44" fmla="*/ 403 w 1248"/>
              <a:gd name="T45" fmla="*/ 281 h 1476"/>
              <a:gd name="T46" fmla="*/ 437 w 1248"/>
              <a:gd name="T47" fmla="*/ 247 h 1476"/>
              <a:gd name="T48" fmla="*/ 472 w 1248"/>
              <a:gd name="T49" fmla="*/ 281 h 1476"/>
              <a:gd name="T50" fmla="*/ 437 w 1248"/>
              <a:gd name="T51" fmla="*/ 316 h 1476"/>
              <a:gd name="T52" fmla="*/ 810 w 1248"/>
              <a:gd name="T53" fmla="*/ 316 h 1476"/>
              <a:gd name="T54" fmla="*/ 776 w 1248"/>
              <a:gd name="T55" fmla="*/ 281 h 1476"/>
              <a:gd name="T56" fmla="*/ 810 w 1248"/>
              <a:gd name="T57" fmla="*/ 247 h 1476"/>
              <a:gd name="T58" fmla="*/ 845 w 1248"/>
              <a:gd name="T59" fmla="*/ 281 h 1476"/>
              <a:gd name="T60" fmla="*/ 810 w 1248"/>
              <a:gd name="T61" fmla="*/ 316 h 1476"/>
              <a:gd name="T62" fmla="*/ 217 w 1248"/>
              <a:gd name="T63" fmla="*/ 496 h 1476"/>
              <a:gd name="T64" fmla="*/ 218 w 1248"/>
              <a:gd name="T65" fmla="*/ 1086 h 1476"/>
              <a:gd name="T66" fmla="*/ 315 w 1248"/>
              <a:gd name="T67" fmla="*/ 1183 h 1476"/>
              <a:gd name="T68" fmla="*/ 381 w 1248"/>
              <a:gd name="T69" fmla="*/ 1183 h 1476"/>
              <a:gd name="T70" fmla="*/ 381 w 1248"/>
              <a:gd name="T71" fmla="*/ 1385 h 1476"/>
              <a:gd name="T72" fmla="*/ 472 w 1248"/>
              <a:gd name="T73" fmla="*/ 1476 h 1476"/>
              <a:gd name="T74" fmla="*/ 563 w 1248"/>
              <a:gd name="T75" fmla="*/ 1385 h 1476"/>
              <a:gd name="T76" fmla="*/ 563 w 1248"/>
              <a:gd name="T77" fmla="*/ 1183 h 1476"/>
              <a:gd name="T78" fmla="*/ 685 w 1248"/>
              <a:gd name="T79" fmla="*/ 1183 h 1476"/>
              <a:gd name="T80" fmla="*/ 685 w 1248"/>
              <a:gd name="T81" fmla="*/ 1385 h 1476"/>
              <a:gd name="T82" fmla="*/ 776 w 1248"/>
              <a:gd name="T83" fmla="*/ 1476 h 1476"/>
              <a:gd name="T84" fmla="*/ 867 w 1248"/>
              <a:gd name="T85" fmla="*/ 1385 h 1476"/>
              <a:gd name="T86" fmla="*/ 867 w 1248"/>
              <a:gd name="T87" fmla="*/ 1183 h 1476"/>
              <a:gd name="T88" fmla="*/ 934 w 1248"/>
              <a:gd name="T89" fmla="*/ 1183 h 1476"/>
              <a:gd name="T90" fmla="*/ 1031 w 1248"/>
              <a:gd name="T91" fmla="*/ 1086 h 1476"/>
              <a:gd name="T92" fmla="*/ 1031 w 1248"/>
              <a:gd name="T93" fmla="*/ 496 h 1476"/>
              <a:gd name="T94" fmla="*/ 217 w 1248"/>
              <a:gd name="T95" fmla="*/ 496 h 1476"/>
              <a:gd name="T96" fmla="*/ 1248 w 1248"/>
              <a:gd name="T97" fmla="*/ 569 h 1476"/>
              <a:gd name="T98" fmla="*/ 1157 w 1248"/>
              <a:gd name="T99" fmla="*/ 479 h 1476"/>
              <a:gd name="T100" fmla="*/ 1066 w 1248"/>
              <a:gd name="T101" fmla="*/ 570 h 1476"/>
              <a:gd name="T102" fmla="*/ 1066 w 1248"/>
              <a:gd name="T103" fmla="*/ 950 h 1476"/>
              <a:gd name="T104" fmla="*/ 1157 w 1248"/>
              <a:gd name="T105" fmla="*/ 1041 h 1476"/>
              <a:gd name="T106" fmla="*/ 1248 w 1248"/>
              <a:gd name="T107" fmla="*/ 950 h 1476"/>
              <a:gd name="T108" fmla="*/ 1248 w 1248"/>
              <a:gd name="T109" fmla="*/ 569 h 1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48" h="1476">
                <a:moveTo>
                  <a:pt x="91" y="479"/>
                </a:moveTo>
                <a:cubicBezTo>
                  <a:pt x="41" y="479"/>
                  <a:pt x="0" y="519"/>
                  <a:pt x="0" y="570"/>
                </a:cubicBezTo>
                <a:cubicBezTo>
                  <a:pt x="0" y="950"/>
                  <a:pt x="0" y="950"/>
                  <a:pt x="0" y="950"/>
                </a:cubicBezTo>
                <a:cubicBezTo>
                  <a:pt x="0" y="1001"/>
                  <a:pt x="41" y="1041"/>
                  <a:pt x="91" y="1041"/>
                </a:cubicBezTo>
                <a:cubicBezTo>
                  <a:pt x="142" y="1041"/>
                  <a:pt x="182" y="1001"/>
                  <a:pt x="182" y="950"/>
                </a:cubicBezTo>
                <a:cubicBezTo>
                  <a:pt x="182" y="570"/>
                  <a:pt x="182" y="570"/>
                  <a:pt x="182" y="570"/>
                </a:cubicBezTo>
                <a:cubicBezTo>
                  <a:pt x="182" y="519"/>
                  <a:pt x="141" y="479"/>
                  <a:pt x="91" y="479"/>
                </a:cubicBezTo>
                <a:moveTo>
                  <a:pt x="825" y="137"/>
                </a:moveTo>
                <a:cubicBezTo>
                  <a:pt x="888" y="21"/>
                  <a:pt x="888" y="21"/>
                  <a:pt x="888" y="21"/>
                </a:cubicBezTo>
                <a:cubicBezTo>
                  <a:pt x="892" y="15"/>
                  <a:pt x="889" y="7"/>
                  <a:pt x="883" y="4"/>
                </a:cubicBezTo>
                <a:cubicBezTo>
                  <a:pt x="877" y="0"/>
                  <a:pt x="869" y="3"/>
                  <a:pt x="866" y="9"/>
                </a:cubicBezTo>
                <a:cubicBezTo>
                  <a:pt x="802" y="126"/>
                  <a:pt x="802" y="126"/>
                  <a:pt x="802" y="126"/>
                </a:cubicBezTo>
                <a:cubicBezTo>
                  <a:pt x="748" y="102"/>
                  <a:pt x="688" y="88"/>
                  <a:pt x="624" y="88"/>
                </a:cubicBezTo>
                <a:cubicBezTo>
                  <a:pt x="560" y="88"/>
                  <a:pt x="500" y="102"/>
                  <a:pt x="446" y="126"/>
                </a:cubicBezTo>
                <a:cubicBezTo>
                  <a:pt x="382" y="9"/>
                  <a:pt x="382" y="9"/>
                  <a:pt x="382" y="9"/>
                </a:cubicBezTo>
                <a:cubicBezTo>
                  <a:pt x="378" y="3"/>
                  <a:pt x="371" y="0"/>
                  <a:pt x="365" y="4"/>
                </a:cubicBezTo>
                <a:cubicBezTo>
                  <a:pt x="358" y="7"/>
                  <a:pt x="356" y="15"/>
                  <a:pt x="360" y="21"/>
                </a:cubicBezTo>
                <a:cubicBezTo>
                  <a:pt x="423" y="137"/>
                  <a:pt x="423" y="137"/>
                  <a:pt x="423" y="137"/>
                </a:cubicBezTo>
                <a:cubicBezTo>
                  <a:pt x="298" y="201"/>
                  <a:pt x="214" y="324"/>
                  <a:pt x="214" y="464"/>
                </a:cubicBezTo>
                <a:cubicBezTo>
                  <a:pt x="1033" y="464"/>
                  <a:pt x="1033" y="464"/>
                  <a:pt x="1033" y="464"/>
                </a:cubicBezTo>
                <a:cubicBezTo>
                  <a:pt x="1033" y="323"/>
                  <a:pt x="949" y="201"/>
                  <a:pt x="825" y="137"/>
                </a:cubicBezTo>
                <a:moveTo>
                  <a:pt x="437" y="316"/>
                </a:moveTo>
                <a:cubicBezTo>
                  <a:pt x="419" y="316"/>
                  <a:pt x="403" y="300"/>
                  <a:pt x="403" y="281"/>
                </a:cubicBezTo>
                <a:cubicBezTo>
                  <a:pt x="403" y="263"/>
                  <a:pt x="419" y="247"/>
                  <a:pt x="437" y="247"/>
                </a:cubicBezTo>
                <a:cubicBezTo>
                  <a:pt x="456" y="247"/>
                  <a:pt x="472" y="263"/>
                  <a:pt x="472" y="281"/>
                </a:cubicBezTo>
                <a:cubicBezTo>
                  <a:pt x="472" y="300"/>
                  <a:pt x="456" y="316"/>
                  <a:pt x="437" y="316"/>
                </a:cubicBezTo>
                <a:moveTo>
                  <a:pt x="810" y="316"/>
                </a:moveTo>
                <a:cubicBezTo>
                  <a:pt x="791" y="316"/>
                  <a:pt x="776" y="300"/>
                  <a:pt x="776" y="281"/>
                </a:cubicBezTo>
                <a:cubicBezTo>
                  <a:pt x="776" y="263"/>
                  <a:pt x="791" y="247"/>
                  <a:pt x="810" y="247"/>
                </a:cubicBezTo>
                <a:cubicBezTo>
                  <a:pt x="829" y="247"/>
                  <a:pt x="845" y="263"/>
                  <a:pt x="845" y="281"/>
                </a:cubicBezTo>
                <a:cubicBezTo>
                  <a:pt x="845" y="300"/>
                  <a:pt x="829" y="316"/>
                  <a:pt x="810" y="316"/>
                </a:cubicBezTo>
                <a:moveTo>
                  <a:pt x="217" y="496"/>
                </a:moveTo>
                <a:cubicBezTo>
                  <a:pt x="218" y="1086"/>
                  <a:pt x="218" y="1086"/>
                  <a:pt x="218" y="1086"/>
                </a:cubicBezTo>
                <a:cubicBezTo>
                  <a:pt x="218" y="1140"/>
                  <a:pt x="261" y="1183"/>
                  <a:pt x="315" y="1183"/>
                </a:cubicBezTo>
                <a:cubicBezTo>
                  <a:pt x="381" y="1183"/>
                  <a:pt x="381" y="1183"/>
                  <a:pt x="381" y="1183"/>
                </a:cubicBezTo>
                <a:cubicBezTo>
                  <a:pt x="381" y="1385"/>
                  <a:pt x="381" y="1385"/>
                  <a:pt x="381" y="1385"/>
                </a:cubicBezTo>
                <a:cubicBezTo>
                  <a:pt x="381" y="1435"/>
                  <a:pt x="422" y="1476"/>
                  <a:pt x="472" y="1476"/>
                </a:cubicBezTo>
                <a:cubicBezTo>
                  <a:pt x="522" y="1476"/>
                  <a:pt x="563" y="1435"/>
                  <a:pt x="563" y="1385"/>
                </a:cubicBezTo>
                <a:cubicBezTo>
                  <a:pt x="563" y="1183"/>
                  <a:pt x="563" y="1183"/>
                  <a:pt x="563" y="1183"/>
                </a:cubicBezTo>
                <a:cubicBezTo>
                  <a:pt x="685" y="1183"/>
                  <a:pt x="685" y="1183"/>
                  <a:pt x="685" y="1183"/>
                </a:cubicBezTo>
                <a:cubicBezTo>
                  <a:pt x="685" y="1385"/>
                  <a:pt x="685" y="1385"/>
                  <a:pt x="685" y="1385"/>
                </a:cubicBezTo>
                <a:cubicBezTo>
                  <a:pt x="685" y="1435"/>
                  <a:pt x="726" y="1476"/>
                  <a:pt x="776" y="1476"/>
                </a:cubicBezTo>
                <a:cubicBezTo>
                  <a:pt x="827" y="1476"/>
                  <a:pt x="867" y="1435"/>
                  <a:pt x="867" y="1385"/>
                </a:cubicBezTo>
                <a:cubicBezTo>
                  <a:pt x="867" y="1183"/>
                  <a:pt x="867" y="1183"/>
                  <a:pt x="867" y="1183"/>
                </a:cubicBezTo>
                <a:cubicBezTo>
                  <a:pt x="934" y="1183"/>
                  <a:pt x="934" y="1183"/>
                  <a:pt x="934" y="1183"/>
                </a:cubicBezTo>
                <a:cubicBezTo>
                  <a:pt x="987" y="1183"/>
                  <a:pt x="1031" y="1140"/>
                  <a:pt x="1031" y="1086"/>
                </a:cubicBezTo>
                <a:cubicBezTo>
                  <a:pt x="1031" y="496"/>
                  <a:pt x="1031" y="496"/>
                  <a:pt x="1031" y="496"/>
                </a:cubicBezTo>
                <a:lnTo>
                  <a:pt x="217" y="496"/>
                </a:lnTo>
                <a:close/>
                <a:moveTo>
                  <a:pt x="1248" y="569"/>
                </a:moveTo>
                <a:cubicBezTo>
                  <a:pt x="1248" y="519"/>
                  <a:pt x="1207" y="479"/>
                  <a:pt x="1157" y="479"/>
                </a:cubicBezTo>
                <a:cubicBezTo>
                  <a:pt x="1106" y="479"/>
                  <a:pt x="1066" y="519"/>
                  <a:pt x="1066" y="570"/>
                </a:cubicBezTo>
                <a:cubicBezTo>
                  <a:pt x="1066" y="950"/>
                  <a:pt x="1066" y="950"/>
                  <a:pt x="1066" y="950"/>
                </a:cubicBezTo>
                <a:cubicBezTo>
                  <a:pt x="1066" y="1001"/>
                  <a:pt x="1106" y="1041"/>
                  <a:pt x="1157" y="1041"/>
                </a:cubicBezTo>
                <a:cubicBezTo>
                  <a:pt x="1207" y="1041"/>
                  <a:pt x="1248" y="1001"/>
                  <a:pt x="1248" y="950"/>
                </a:cubicBezTo>
                <a:lnTo>
                  <a:pt x="1248" y="569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C9A8988-51E0-C485-7422-9D0C8EA23261}"/>
              </a:ext>
            </a:extLst>
          </p:cNvPr>
          <p:cNvSpPr/>
          <p:nvPr/>
        </p:nvSpPr>
        <p:spPr bwMode="auto">
          <a:xfrm>
            <a:off x="9707098" y="3368904"/>
            <a:ext cx="1026942" cy="56420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APIs</a:t>
            </a:r>
          </a:p>
        </p:txBody>
      </p:sp>
    </p:spTree>
    <p:extLst>
      <p:ext uri="{BB962C8B-B14F-4D97-AF65-F5344CB8AC3E}">
        <p14:creationId xmlns:p14="http://schemas.microsoft.com/office/powerpoint/2010/main" val="3907195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EA7D-72F7-25CB-F0E5-1A41510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MAUI </a:t>
            </a:r>
            <a:r>
              <a:rPr lang="en-US" err="1"/>
              <a:t>HybridWebView</a:t>
            </a:r>
            <a:r>
              <a:rPr lang="en-US"/>
              <a:t> Experiment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7D5CDD-232E-4DE5-6BFD-C384C572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910" y="1690688"/>
            <a:ext cx="3906838" cy="4692650"/>
          </a:xfrm>
        </p:spPr>
      </p:pic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8CF9A50-3F36-0D05-38B2-E2C4B42AFE18}"/>
              </a:ext>
            </a:extLst>
          </p:cNvPr>
          <p:cNvSpPr txBox="1">
            <a:spLocks/>
          </p:cNvSpPr>
          <p:nvPr/>
        </p:nvSpPr>
        <p:spPr>
          <a:xfrm>
            <a:off x="0" y="2574827"/>
            <a:ext cx="1232178" cy="89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/>
              <a:t>Native app container &amp; controls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3475AD-CC89-CA35-C8F8-547BEEABD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2529" y="2854541"/>
            <a:ext cx="35738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9459CDE-FF7C-5797-A202-A570497F4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9910" y="1690688"/>
            <a:ext cx="3932349" cy="468985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BE0D40A-B701-7348-B177-DC542014F10B}"/>
              </a:ext>
            </a:extLst>
          </p:cNvPr>
          <p:cNvSpPr txBox="1">
            <a:spLocks/>
          </p:cNvSpPr>
          <p:nvPr/>
        </p:nvSpPr>
        <p:spPr>
          <a:xfrm>
            <a:off x="0" y="3638930"/>
            <a:ext cx="1232178" cy="83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/>
              <a:t>Hybrid WebView </a:t>
            </a:r>
            <a:br>
              <a:rPr lang="en-US" sz="1600" dirty="0"/>
            </a:br>
            <a:r>
              <a:rPr lang="en-US" sz="1600" dirty="0"/>
              <a:t>React JS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217A99-C1B5-C83E-B5AC-70CF85C1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89247" y="4057637"/>
            <a:ext cx="632585" cy="0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29C03A3-974D-C7A4-21C5-ADAC4EAD2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21832" y="2402945"/>
            <a:ext cx="3467100" cy="3733800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B3E3A-678A-0BCE-6118-3EA53C68068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928176" y="2049145"/>
            <a:ext cx="5999664" cy="47561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Multi-platform control based on .NET MAUI WebView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Host static web assets (HTML, JS, CSS, etc.)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Communicate between JavaScript &amp; .NET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Reuse your Angular, React, etc. investments in MAUI native desktop and mobile apps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Use any web-based UI and it can interact with C# code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52144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2F626-CC8C-A2F9-1841-6F957F03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1D354-6DBA-EEFD-8E9F-929B1D71B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.NET 7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C31F4-7E8D-3E72-0965-0C11437FF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2505075"/>
            <a:ext cx="5157787" cy="3684588"/>
          </a:xfrm>
        </p:spPr>
        <p:txBody>
          <a:bodyPr/>
          <a:lstStyle/>
          <a:p>
            <a:r>
              <a:rPr lang="en-US" dirty="0"/>
              <a:t>Tooltips</a:t>
            </a:r>
          </a:p>
          <a:p>
            <a:r>
              <a:rPr lang="en-US" dirty="0"/>
              <a:t>Pointer hover</a:t>
            </a:r>
          </a:p>
          <a:p>
            <a:r>
              <a:rPr lang="en-US" dirty="0"/>
              <a:t>Right-click &amp; context menus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52CFA1-91C9-79EC-3E82-9FBA4746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.NET 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C4714E-01D3-92DA-65BB-922227A7A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Custom keyboard accelerators</a:t>
            </a:r>
          </a:p>
          <a:p>
            <a:r>
              <a:rPr lang="en-US" dirty="0"/>
              <a:t>Drag and drop gestures</a:t>
            </a:r>
          </a:p>
          <a:p>
            <a:r>
              <a:rPr lang="en-US" dirty="0"/>
              <a:t>Pointer gestures for pressed &amp; released</a:t>
            </a:r>
          </a:p>
        </p:txBody>
      </p:sp>
    </p:spTree>
    <p:extLst>
      <p:ext uri="{BB962C8B-B14F-4D97-AF65-F5344CB8AC3E}">
        <p14:creationId xmlns:p14="http://schemas.microsoft.com/office/powerpoint/2010/main" val="95024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/>
      <p:bldP spid="7" grpId="0" build="p"/>
      <p:bldP spid="8" grpId="0" uiExpan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4A406-E816-8F6C-55AE-66B0705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/>
          </a:bodyPr>
          <a:lstStyle/>
          <a:p>
            <a:r>
              <a:rPr lang="en-US" dirty="0"/>
              <a:t>Keyboard Accelerators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2EE84-E32D-5280-3026-8B60EF0BEE24}"/>
              </a:ext>
            </a:extLst>
          </p:cNvPr>
          <p:cNvSpPr txBox="1"/>
          <p:nvPr/>
        </p:nvSpPr>
        <p:spPr>
          <a:xfrm>
            <a:off x="588262" y="1436688"/>
            <a:ext cx="11276904" cy="21544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”Custom File"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KeyboardAccelerators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KeyboardAccelerator</a:t>
            </a:r>
            <a:r>
              <a:rPr lang="en-US" sz="28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Key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F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Modifiers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trl"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   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KeyboardAccelerators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 err="1">
                <a:effectLst/>
                <a:latin typeface="Consolas" panose="020B0609020204030204" pitchFamily="49" charset="0"/>
              </a:rPr>
              <a:t>MenuFlyoutItem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 descr="fix-5211-2">
            <a:extLst>
              <a:ext uri="{FF2B5EF4-FFF2-40B4-BE49-F238E27FC236}">
                <a16:creationId xmlns:a16="http://schemas.microsoft.com/office/drawing/2014/main" id="{7EFE0ED1-C314-D049-F991-059A7152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88" y="4299632"/>
            <a:ext cx="7459223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30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CCEB-B639-0CF9-767F-54E4B740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Drag &amp; Drop</a:t>
            </a:r>
          </a:p>
        </p:txBody>
      </p:sp>
      <p:pic>
        <p:nvPicPr>
          <p:cNvPr id="6" name="windowsDragNDropSample">
            <a:hlinkClick r:id="" action="ppaction://media"/>
            <a:extLst>
              <a:ext uri="{FF2B5EF4-FFF2-40B4-BE49-F238E27FC236}">
                <a16:creationId xmlns:a16="http://schemas.microsoft.com/office/drawing/2014/main" id="{204B5F5D-AD93-B0E7-9C61-D80DF8869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3629" y="2167058"/>
            <a:ext cx="9427883" cy="458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4F59C-A28E-B2D5-BDEC-DC6A3E60A1BD}"/>
              </a:ext>
            </a:extLst>
          </p:cNvPr>
          <p:cNvSpPr txBox="1"/>
          <p:nvPr/>
        </p:nvSpPr>
        <p:spPr>
          <a:xfrm>
            <a:off x="1014884" y="1528916"/>
            <a:ext cx="10851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Arial"/>
              </a:rPr>
              <a:t>Exposed </a:t>
            </a:r>
            <a:r>
              <a:rPr lang="en-US" sz="2400" dirty="0" err="1">
                <a:cs typeface="Arial"/>
              </a:rPr>
              <a:t>WinUI</a:t>
            </a:r>
            <a:r>
              <a:rPr lang="en-US" sz="2400" dirty="0">
                <a:cs typeface="Arial"/>
              </a:rPr>
              <a:t> Drag &amp; Drop APIs such as custom glyphs (images) and captions on drag</a:t>
            </a:r>
          </a:p>
        </p:txBody>
      </p:sp>
    </p:spTree>
    <p:extLst>
      <p:ext uri="{BB962C8B-B14F-4D97-AF65-F5344CB8AC3E}">
        <p14:creationId xmlns:p14="http://schemas.microsoft.com/office/powerpoint/2010/main" val="14635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B6689-70CF-22D6-FF13-80F59C19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Pointer Gestures</a:t>
            </a:r>
            <a:endParaRPr lang="en-US">
              <a:latin typeface="Segoe UI Semibold_MSFontService"/>
              <a:cs typeface="Segoe U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346B4-FB18-36CC-FCD0-72014046A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404"/>
            <a:ext cx="10515600" cy="72665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PointerPressed</a:t>
            </a:r>
            <a:r>
              <a:rPr lang="en-US" dirty="0"/>
              <a:t> and </a:t>
            </a:r>
            <a:r>
              <a:rPr lang="en-US" b="1" dirty="0" err="1"/>
              <a:t>PointerReleased</a:t>
            </a:r>
            <a:endParaRPr lang="en-US" b="1" dirty="0"/>
          </a:p>
        </p:txBody>
      </p:sp>
      <p:pic>
        <p:nvPicPr>
          <p:cNvPr id="4" name="Recording 2023-07-21 113315">
            <a:hlinkClick r:id="" action="ppaction://media"/>
            <a:extLst>
              <a:ext uri="{FF2B5EF4-FFF2-40B4-BE49-F238E27FC236}">
                <a16:creationId xmlns:a16="http://schemas.microsoft.com/office/drawing/2014/main" id="{18032750-8BB6-6145-FFD7-A0381D10B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118" y="2626441"/>
            <a:ext cx="11022755" cy="26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0283-00E2-0621-6D1E-F39EB60A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Right-to-left (RTL) Improvements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E4D59DB-CBB3-4AD0-F93B-9F003C659960}"/>
              </a:ext>
            </a:extLst>
          </p:cNvPr>
          <p:cNvSpPr txBox="1">
            <a:spLocks/>
          </p:cNvSpPr>
          <p:nvPr/>
        </p:nvSpPr>
        <p:spPr>
          <a:xfrm>
            <a:off x="8478520" y="1952298"/>
            <a:ext cx="35814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“Creating Right to Left layouts in .NET MAUI is now a reality thanks to .NET 8. Visual elements are perfectly arranged and Carousels work great now.”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– Leo, UX Divers</a:t>
            </a:r>
          </a:p>
        </p:txBody>
      </p:sp>
      <p:pic>
        <p:nvPicPr>
          <p:cNvPr id="14" name="Content Placeholder 13" descr="A screenshot of a mobile app&#10;&#10;Description automatically generated">
            <a:extLst>
              <a:ext uri="{FF2B5EF4-FFF2-40B4-BE49-F238E27FC236}">
                <a16:creationId xmlns:a16="http://schemas.microsoft.com/office/drawing/2014/main" id="{0B4AD6DD-2963-94EE-C4C2-6EC39B9E8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4132" y="1690688"/>
            <a:ext cx="7604897" cy="4351338"/>
          </a:xfrm>
        </p:spPr>
      </p:pic>
    </p:spTree>
    <p:extLst>
      <p:ext uri="{BB962C8B-B14F-4D97-AF65-F5344CB8AC3E}">
        <p14:creationId xmlns:p14="http://schemas.microsoft.com/office/powerpoint/2010/main" val="365648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276135980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0283-00E2-0621-6D1E-F39EB60A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but not least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AF2A38-A0EB-E17D-A33F-EDD1857C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8985"/>
            <a:ext cx="3581400" cy="4351338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CollectionView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TabBar</a:t>
            </a:r>
            <a:r>
              <a:rPr lang="en-US" sz="2000" b="0" i="0" dirty="0">
                <a:solidFill>
                  <a:schemeClr val="tx1"/>
                </a:solidFill>
                <a:effectLst/>
              </a:rPr>
              <a:t> visibility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RoundRectangle</a:t>
            </a:r>
            <a:r>
              <a:rPr lang="en-US" sz="2000" b="0" i="0" dirty="0">
                <a:solidFill>
                  <a:schemeClr val="tx1"/>
                </a:solidFill>
                <a:effectLst/>
              </a:rPr>
              <a:t> Borders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Android text alignment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D</a:t>
            </a:r>
            <a:r>
              <a:rPr lang="en-US" sz="2000" b="0" i="0" dirty="0">
                <a:solidFill>
                  <a:schemeClr val="tx1"/>
                </a:solidFill>
                <a:effectLst/>
              </a:rPr>
              <a:t>rag-and-drop functionality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Tab bar appearance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CheckBox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RefreshView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 err="1">
                <a:solidFill>
                  <a:schemeClr val="tx1"/>
                </a:solidFill>
                <a:effectLst/>
              </a:rPr>
              <a:t>SwipeItem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Label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solidFill>
                  <a:schemeClr val="tx1"/>
                </a:solidFill>
                <a:effectLst/>
              </a:rPr>
              <a:t>Button 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D67F97-D97F-0A95-B514-7D8C613EB476}"/>
              </a:ext>
            </a:extLst>
          </p:cNvPr>
          <p:cNvSpPr txBox="1">
            <a:spLocks/>
          </p:cNvSpPr>
          <p:nvPr/>
        </p:nvSpPr>
        <p:spPr>
          <a:xfrm>
            <a:off x="4518660" y="2038985"/>
            <a:ext cx="3860800" cy="3913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Border clipping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Window glitches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Image loading problems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Cursor preservation in text boxes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Menu key accelerators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>
                <a:solidFill>
                  <a:schemeClr val="tx1"/>
                </a:solidFill>
              </a:rPr>
              <a:t>InputTransparent</a:t>
            </a:r>
            <a:r>
              <a:rPr lang="en-US" sz="2000" dirty="0">
                <a:solidFill>
                  <a:schemeClr val="tx1"/>
                </a:solidFill>
              </a:rPr>
              <a:t> behavior permutations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Fonts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Navigation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Tabs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File picker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0787B-E976-B832-896A-71DD6A14C36B}"/>
              </a:ext>
            </a:extLst>
          </p:cNvPr>
          <p:cNvSpPr txBox="1"/>
          <p:nvPr/>
        </p:nvSpPr>
        <p:spPr>
          <a:xfrm>
            <a:off x="838200" y="1429078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Fixes related to…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E4D59DB-CBB3-4AD0-F93B-9F003C659960}"/>
              </a:ext>
            </a:extLst>
          </p:cNvPr>
          <p:cNvSpPr txBox="1">
            <a:spLocks/>
          </p:cNvSpPr>
          <p:nvPr/>
        </p:nvSpPr>
        <p:spPr>
          <a:xfrm>
            <a:off x="8478520" y="1952298"/>
            <a:ext cx="35814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Entry visibility under keyboard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iOS </a:t>
            </a:r>
            <a:r>
              <a:rPr lang="en-US" sz="2000" dirty="0" err="1">
                <a:solidFill>
                  <a:schemeClr val="tx1"/>
                </a:solidFill>
              </a:rPr>
              <a:t>SafeArea</a:t>
            </a:r>
            <a:endParaRPr lang="en-US" sz="2000" dirty="0">
              <a:solidFill>
                <a:schemeClr val="tx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Downscaled iOS images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Removal of Rosetta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Unpackaged </a:t>
            </a:r>
            <a:r>
              <a:rPr lang="en-US" sz="2000" dirty="0" err="1">
                <a:solidFill>
                  <a:schemeClr val="tx1"/>
                </a:solidFill>
              </a:rPr>
              <a:t>WinUI</a:t>
            </a:r>
            <a:r>
              <a:rPr lang="en-US" sz="2000" dirty="0">
                <a:solidFill>
                  <a:schemeClr val="tx1"/>
                </a:solidFill>
              </a:rPr>
              <a:t> apps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Width &amp; Height requests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Platform consistency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NREs &amp; crashes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…and much more!!!</a:t>
            </a:r>
          </a:p>
          <a:p>
            <a:pPr marL="0">
              <a:lnSpc>
                <a:spcPct val="100000"/>
              </a:lnSpc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64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A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26268282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4D5FB243-B6D9-D1B0-5CEB-5E2AB44F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EA505F-904F-1DA8-FB73-E72AB6FC9BA5}"/>
              </a:ext>
            </a:extLst>
          </p:cNvPr>
          <p:cNvSpPr txBox="1"/>
          <p:nvPr/>
        </p:nvSpPr>
        <p:spPr>
          <a:xfrm>
            <a:off x="261730" y="5990710"/>
            <a:ext cx="322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aka.ms/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csdevkit</a:t>
            </a:r>
            <a:endParaRPr lang="en-US">
              <a:solidFill>
                <a:schemeClr val="tx2">
                  <a:lumMod val="50000"/>
                </a:schemeClr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aka.ms/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mauidevkit</a:t>
            </a:r>
            <a:endParaRPr lang="en-US">
              <a:solidFill>
                <a:schemeClr val="tx2">
                  <a:lumMod val="50000"/>
                </a:schemeClr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21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5CC894E4-77DC-C706-4E2F-506664021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006340" y="1067405"/>
            <a:ext cx="7185660" cy="5829300"/>
          </a:xfrm>
          <a:prstGeom prst="round1Rect">
            <a:avLst>
              <a:gd name="adj" fmla="val 3812"/>
            </a:avLst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C9871-1333-4982-824E-3FBFF76D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661993"/>
          </a:xfrm>
        </p:spPr>
        <p:txBody>
          <a:bodyPr>
            <a:normAutofit/>
          </a:bodyPr>
          <a:lstStyle/>
          <a:p>
            <a:r>
              <a:rPr lang="en-US"/>
              <a:t>.NET Upgrade </a:t>
            </a:r>
            <a:br>
              <a:rPr lang="en-US"/>
            </a:br>
            <a:r>
              <a:rPr lang="en-US"/>
              <a:t>Assistant for </a:t>
            </a:r>
            <a:br>
              <a:rPr lang="en-US"/>
            </a:br>
            <a:r>
              <a:rPr lang="en-US"/>
              <a:t>Xamarin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86E09-77F6-4A7D-9526-E4759C08CB51}"/>
              </a:ext>
            </a:extLst>
          </p:cNvPr>
          <p:cNvSpPr txBox="1"/>
          <p:nvPr/>
        </p:nvSpPr>
        <p:spPr>
          <a:xfrm>
            <a:off x="588263" y="2418874"/>
            <a:ext cx="3941696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Aft>
                <a:spcPts val="1200"/>
              </a:spcAft>
              <a:buSzPct val="90000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Highlights: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Converts projects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Replaces known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NuGets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Fixes namespaces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Fixes base types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Applies various code updates</a:t>
            </a:r>
          </a:p>
          <a:p>
            <a:pPr algn="l">
              <a:spcAft>
                <a:spcPts val="600"/>
              </a:spcAft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 can help you upgrade from .NET 6/7 to .NET 8!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sz="20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 tooltip="mailto:maui-upgrades@microsoft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maui-upgrades@microsoft.com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E0E5E-5F98-D54C-1D7B-AAB69E89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02284" y="1434370"/>
            <a:ext cx="6789716" cy="5423630"/>
            <a:chOff x="5402284" y="1434370"/>
            <a:chExt cx="6789716" cy="54236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939D42-C97D-6304-19DC-A451797EA538}"/>
                </a:ext>
              </a:extLst>
            </p:cNvPr>
            <p:cNvSpPr/>
            <p:nvPr/>
          </p:nvSpPr>
          <p:spPr bwMode="auto">
            <a:xfrm>
              <a:off x="5402284" y="6149340"/>
              <a:ext cx="6789716" cy="708660"/>
            </a:xfrm>
            <a:prstGeom prst="rect">
              <a:avLst/>
            </a:prstGeom>
            <a:solidFill>
              <a:srgbClr val="40508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2C3222-A6E8-8D09-9D53-D53AF4571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2284" y="1434370"/>
              <a:ext cx="6789715" cy="4886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462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  <a:solidFill>
            <a:srgbClr val="0070C0"/>
          </a:solidFill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.NET 9</a:t>
            </a:r>
          </a:p>
        </p:txBody>
      </p:sp>
    </p:spTree>
    <p:extLst>
      <p:ext uri="{BB962C8B-B14F-4D97-AF65-F5344CB8AC3E}">
        <p14:creationId xmlns:p14="http://schemas.microsoft.com/office/powerpoint/2010/main" val="156882577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960D-76C3-E439-B5C2-A58EA5CF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7D9E-48F2-894B-C6D2-D423949E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Increase delivery velocity of bug fixes</a:t>
            </a:r>
          </a:p>
          <a:p>
            <a:r>
              <a:rPr lang="en-US" dirty="0"/>
              <a:t>Reduce build times</a:t>
            </a:r>
          </a:p>
          <a:p>
            <a:r>
              <a:rPr lang="en-US" dirty="0"/>
              <a:t>Improve runtime performance</a:t>
            </a:r>
          </a:p>
          <a:p>
            <a:r>
              <a:rPr lang="en-US" dirty="0"/>
              <a:t>Support more native desktop experiences</a:t>
            </a:r>
          </a:p>
          <a:p>
            <a:r>
              <a:rPr lang="en-US" dirty="0"/>
              <a:t>Improve hot reload</a:t>
            </a:r>
          </a:p>
          <a:p>
            <a:r>
              <a:rPr lang="en-US" dirty="0"/>
              <a:t>Swift Interop</a:t>
            </a:r>
          </a:p>
          <a:p>
            <a:r>
              <a:rPr lang="en-US" dirty="0"/>
              <a:t>Add more documentation and samples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F8C1F29-AA6C-033E-3DFD-15C0EEF6EBBD}"/>
              </a:ext>
            </a:extLst>
          </p:cNvPr>
          <p:cNvSpPr txBox="1">
            <a:spLocks/>
          </p:cNvSpPr>
          <p:nvPr/>
        </p:nvSpPr>
        <p:spPr>
          <a:xfrm>
            <a:off x="838200" y="5924232"/>
            <a:ext cx="10515600" cy="77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</a:rPr>
              <a:t>https://github.com/dotnet/maui/discussions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8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F1124AC-015A-7DAB-72C2-F0D7E319D36B}"/>
              </a:ext>
            </a:extLst>
          </p:cNvPr>
          <p:cNvSpPr/>
          <p:nvPr/>
        </p:nvSpPr>
        <p:spPr>
          <a:xfrm>
            <a:off x="994200" y="2507075"/>
            <a:ext cx="10227982" cy="2336668"/>
          </a:xfrm>
          <a:prstGeom prst="roundRect">
            <a:avLst>
              <a:gd name="adj" fmla="val 6373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2093-C8D0-7F47-8C3F-2050A878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.NET Multi-platform App UI (MAUI)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E39639-AD9A-5308-BAA2-29FF970E7ACC}"/>
              </a:ext>
            </a:extLst>
          </p:cNvPr>
          <p:cNvGrpSpPr/>
          <p:nvPr/>
        </p:nvGrpSpPr>
        <p:grpSpPr>
          <a:xfrm>
            <a:off x="1991723" y="3113248"/>
            <a:ext cx="1079847" cy="1456822"/>
            <a:chOff x="1991723" y="3088609"/>
            <a:chExt cx="1079847" cy="145682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F979CF-0FD4-EFA9-8226-7C2FA41B763B}"/>
                </a:ext>
              </a:extLst>
            </p:cNvPr>
            <p:cNvGrpSpPr/>
            <p:nvPr/>
          </p:nvGrpSpPr>
          <p:grpSpPr>
            <a:xfrm>
              <a:off x="2032511" y="3088609"/>
              <a:ext cx="998270" cy="960202"/>
              <a:chOff x="1993984" y="4096207"/>
              <a:chExt cx="914402" cy="914400"/>
            </a:xfrm>
            <a:solidFill>
              <a:schemeClr val="tx1"/>
            </a:solidFill>
          </p:grpSpPr>
          <p:pic>
            <p:nvPicPr>
              <p:cNvPr id="37" name="Graphic 12" descr="Laptop outline">
                <a:extLst>
                  <a:ext uri="{FF2B5EF4-FFF2-40B4-BE49-F238E27FC236}">
                    <a16:creationId xmlns:a16="http://schemas.microsoft.com/office/drawing/2014/main" id="{52414337-F3A1-D317-FA97-BBF34A6DF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93984" y="4096207"/>
                <a:ext cx="914402" cy="914400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3D66B58-6E8C-3629-A59A-2358EF4037D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360063" y="4421084"/>
                <a:ext cx="179625" cy="186207"/>
                <a:chOff x="2360063" y="4421084"/>
                <a:chExt cx="854" cy="864"/>
              </a:xfrm>
              <a:grpFill/>
            </p:grpSpPr>
            <p:sp>
              <p:nvSpPr>
                <p:cNvPr id="39" name="Freeform 43">
                  <a:extLst>
                    <a:ext uri="{FF2B5EF4-FFF2-40B4-BE49-F238E27FC236}">
                      <a16:creationId xmlns:a16="http://schemas.microsoft.com/office/drawing/2014/main" id="{12884DB1-9F5A-3727-F4A9-738825DD7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443" y="4421084"/>
                  <a:ext cx="474" cy="413"/>
                </a:xfrm>
                <a:custGeom>
                  <a:avLst/>
                  <a:gdLst>
                    <a:gd name="T0" fmla="*/ 0 w 474"/>
                    <a:gd name="T1" fmla="*/ 413 h 413"/>
                    <a:gd name="T2" fmla="*/ 474 w 474"/>
                    <a:gd name="T3" fmla="*/ 413 h 413"/>
                    <a:gd name="T4" fmla="*/ 474 w 474"/>
                    <a:gd name="T5" fmla="*/ 0 h 413"/>
                    <a:gd name="T6" fmla="*/ 0 w 474"/>
                    <a:gd name="T7" fmla="*/ 69 h 413"/>
                    <a:gd name="T8" fmla="*/ 0 w 474"/>
                    <a:gd name="T9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3">
                      <a:moveTo>
                        <a:pt x="0" y="413"/>
                      </a:moveTo>
                      <a:lnTo>
                        <a:pt x="474" y="413"/>
                      </a:lnTo>
                      <a:lnTo>
                        <a:pt x="474" y="0"/>
                      </a:lnTo>
                      <a:lnTo>
                        <a:pt x="0" y="69"/>
                      </a:lnTo>
                      <a:lnTo>
                        <a:pt x="0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Freeform 44">
                  <a:extLst>
                    <a:ext uri="{FF2B5EF4-FFF2-40B4-BE49-F238E27FC236}">
                      <a16:creationId xmlns:a16="http://schemas.microsoft.com/office/drawing/2014/main" id="{02DE3AC3-D89F-ECFE-39D7-FD1A5FBCB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063" y="4421159"/>
                  <a:ext cx="345" cy="338"/>
                </a:xfrm>
                <a:custGeom>
                  <a:avLst/>
                  <a:gdLst>
                    <a:gd name="T0" fmla="*/ 345 w 345"/>
                    <a:gd name="T1" fmla="*/ 338 h 338"/>
                    <a:gd name="T2" fmla="*/ 345 w 345"/>
                    <a:gd name="T3" fmla="*/ 0 h 338"/>
                    <a:gd name="T4" fmla="*/ 0 w 345"/>
                    <a:gd name="T5" fmla="*/ 50 h 338"/>
                    <a:gd name="T6" fmla="*/ 0 w 345"/>
                    <a:gd name="T7" fmla="*/ 338 h 338"/>
                    <a:gd name="T8" fmla="*/ 345 w 345"/>
                    <a:gd name="T9" fmla="*/ 338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38">
                      <a:moveTo>
                        <a:pt x="345" y="338"/>
                      </a:moveTo>
                      <a:lnTo>
                        <a:pt x="345" y="0"/>
                      </a:lnTo>
                      <a:lnTo>
                        <a:pt x="0" y="50"/>
                      </a:lnTo>
                      <a:lnTo>
                        <a:pt x="0" y="338"/>
                      </a:lnTo>
                      <a:lnTo>
                        <a:pt x="345" y="3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Freeform 45">
                  <a:extLst>
                    <a:ext uri="{FF2B5EF4-FFF2-40B4-BE49-F238E27FC236}">
                      <a16:creationId xmlns:a16="http://schemas.microsoft.com/office/drawing/2014/main" id="{FA28BD8B-0C6C-5D1C-080E-817E14BEE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063" y="4421529"/>
                  <a:ext cx="345" cy="345"/>
                </a:xfrm>
                <a:custGeom>
                  <a:avLst/>
                  <a:gdLst>
                    <a:gd name="T0" fmla="*/ 345 w 345"/>
                    <a:gd name="T1" fmla="*/ 0 h 345"/>
                    <a:gd name="T2" fmla="*/ 0 w 345"/>
                    <a:gd name="T3" fmla="*/ 0 h 345"/>
                    <a:gd name="T4" fmla="*/ 0 w 345"/>
                    <a:gd name="T5" fmla="*/ 294 h 345"/>
                    <a:gd name="T6" fmla="*/ 345 w 345"/>
                    <a:gd name="T7" fmla="*/ 345 h 345"/>
                    <a:gd name="T8" fmla="*/ 345 w 345"/>
                    <a:gd name="T9" fmla="*/ 0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45">
                      <a:moveTo>
                        <a:pt x="345" y="0"/>
                      </a:moveTo>
                      <a:lnTo>
                        <a:pt x="0" y="0"/>
                      </a:lnTo>
                      <a:lnTo>
                        <a:pt x="0" y="294"/>
                      </a:lnTo>
                      <a:lnTo>
                        <a:pt x="345" y="345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Freeform 46">
                  <a:extLst>
                    <a:ext uri="{FF2B5EF4-FFF2-40B4-BE49-F238E27FC236}">
                      <a16:creationId xmlns:a16="http://schemas.microsoft.com/office/drawing/2014/main" id="{0560BBFC-60F6-366A-5EE5-3FF3E83F1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443" y="4421529"/>
                  <a:ext cx="474" cy="419"/>
                </a:xfrm>
                <a:custGeom>
                  <a:avLst/>
                  <a:gdLst>
                    <a:gd name="T0" fmla="*/ 0 w 474"/>
                    <a:gd name="T1" fmla="*/ 0 h 419"/>
                    <a:gd name="T2" fmla="*/ 0 w 474"/>
                    <a:gd name="T3" fmla="*/ 349 h 419"/>
                    <a:gd name="T4" fmla="*/ 474 w 474"/>
                    <a:gd name="T5" fmla="*/ 419 h 419"/>
                    <a:gd name="T6" fmla="*/ 474 w 474"/>
                    <a:gd name="T7" fmla="*/ 0 h 419"/>
                    <a:gd name="T8" fmla="*/ 0 w 474"/>
                    <a:gd name="T9" fmla="*/ 0 h 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9">
                      <a:moveTo>
                        <a:pt x="0" y="0"/>
                      </a:moveTo>
                      <a:lnTo>
                        <a:pt x="0" y="349"/>
                      </a:lnTo>
                      <a:lnTo>
                        <a:pt x="474" y="419"/>
                      </a:lnTo>
                      <a:lnTo>
                        <a:pt x="4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7" name="Rounded Rectangle 94">
              <a:extLst>
                <a:ext uri="{FF2B5EF4-FFF2-40B4-BE49-F238E27FC236}">
                  <a16:creationId xmlns:a16="http://schemas.microsoft.com/office/drawing/2014/main" id="{1C4D8470-9BD2-934B-D885-ADE024BBE747}"/>
                </a:ext>
              </a:extLst>
            </p:cNvPr>
            <p:cNvSpPr/>
            <p:nvPr/>
          </p:nvSpPr>
          <p:spPr bwMode="auto">
            <a:xfrm>
              <a:off x="1991723" y="3904105"/>
              <a:ext cx="1079847" cy="64132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err="1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WinUI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6C9CE46-8145-FAF8-0971-FA32E26ABE71}"/>
              </a:ext>
            </a:extLst>
          </p:cNvPr>
          <p:cNvGrpSpPr/>
          <p:nvPr/>
        </p:nvGrpSpPr>
        <p:grpSpPr>
          <a:xfrm>
            <a:off x="4255144" y="3305833"/>
            <a:ext cx="1418292" cy="1264237"/>
            <a:chOff x="4198737" y="3281194"/>
            <a:chExt cx="1418292" cy="126423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9526DEF-FA8D-3131-DCD4-C8A062CB5954}"/>
                </a:ext>
              </a:extLst>
            </p:cNvPr>
            <p:cNvGrpSpPr/>
            <p:nvPr/>
          </p:nvGrpSpPr>
          <p:grpSpPr>
            <a:xfrm>
              <a:off x="4436507" y="3281194"/>
              <a:ext cx="942753" cy="551966"/>
              <a:chOff x="3204214" y="4304685"/>
              <a:chExt cx="692769" cy="405605"/>
            </a:xfrm>
            <a:solidFill>
              <a:schemeClr val="tx1"/>
            </a:solidFill>
          </p:grpSpPr>
          <p:sp>
            <p:nvSpPr>
              <p:cNvPr id="34" name="TextBox 9">
                <a:extLst>
                  <a:ext uri="{FF2B5EF4-FFF2-40B4-BE49-F238E27FC236}">
                    <a16:creationId xmlns:a16="http://schemas.microsoft.com/office/drawing/2014/main" id="{33A2D4DC-C367-CC0E-8F71-A096DD6AC57E}"/>
                  </a:ext>
                </a:extLst>
              </p:cNvPr>
              <p:cNvSpPr txBox="1"/>
              <p:nvPr/>
            </p:nvSpPr>
            <p:spPr>
              <a:xfrm>
                <a:off x="3301311" y="4367292"/>
                <a:ext cx="514924" cy="206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macOS</a:t>
                </a: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035B843-AA38-C646-E16F-4F8F9721EC87}"/>
                  </a:ext>
                </a:extLst>
              </p:cNvPr>
              <p:cNvSpPr/>
              <p:nvPr/>
            </p:nvSpPr>
            <p:spPr>
              <a:xfrm>
                <a:off x="3294575" y="4304685"/>
                <a:ext cx="512047" cy="333175"/>
              </a:xfrm>
              <a:custGeom>
                <a:avLst/>
                <a:gdLst>
                  <a:gd name="connsiteX0" fmla="*/ 466866 w 512047"/>
                  <a:gd name="connsiteY0" fmla="*/ 289718 h 333175"/>
                  <a:gd name="connsiteX1" fmla="*/ 45181 w 512047"/>
                  <a:gd name="connsiteY1" fmla="*/ 289718 h 333175"/>
                  <a:gd name="connsiteX2" fmla="*/ 45181 w 512047"/>
                  <a:gd name="connsiteY2" fmla="*/ 43458 h 333175"/>
                  <a:gd name="connsiteX3" fmla="*/ 466866 w 512047"/>
                  <a:gd name="connsiteY3" fmla="*/ 43458 h 333175"/>
                  <a:gd name="connsiteX4" fmla="*/ 466866 w 512047"/>
                  <a:gd name="connsiteY4" fmla="*/ 289718 h 333175"/>
                  <a:gd name="connsiteX5" fmla="*/ 512047 w 512047"/>
                  <a:gd name="connsiteY5" fmla="*/ 28972 h 333175"/>
                  <a:gd name="connsiteX6" fmla="*/ 481927 w 512047"/>
                  <a:gd name="connsiteY6" fmla="*/ 0 h 333175"/>
                  <a:gd name="connsiteX7" fmla="*/ 30120 w 512047"/>
                  <a:gd name="connsiteY7" fmla="*/ 0 h 333175"/>
                  <a:gd name="connsiteX8" fmla="*/ 0 w 512047"/>
                  <a:gd name="connsiteY8" fmla="*/ 28972 h 333175"/>
                  <a:gd name="connsiteX9" fmla="*/ 0 w 512047"/>
                  <a:gd name="connsiteY9" fmla="*/ 333176 h 333175"/>
                  <a:gd name="connsiteX10" fmla="*/ 512047 w 512047"/>
                  <a:gd name="connsiteY10" fmla="*/ 333176 h 333175"/>
                  <a:gd name="connsiteX11" fmla="*/ 512047 w 512047"/>
                  <a:gd name="connsiteY11" fmla="*/ 28972 h 33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2047" h="333175">
                    <a:moveTo>
                      <a:pt x="466866" y="289718"/>
                    </a:moveTo>
                    <a:lnTo>
                      <a:pt x="45181" y="289718"/>
                    </a:lnTo>
                    <a:lnTo>
                      <a:pt x="45181" y="43458"/>
                    </a:lnTo>
                    <a:lnTo>
                      <a:pt x="466866" y="43458"/>
                    </a:lnTo>
                    <a:lnTo>
                      <a:pt x="466866" y="289718"/>
                    </a:lnTo>
                    <a:close/>
                    <a:moveTo>
                      <a:pt x="512047" y="28972"/>
                    </a:moveTo>
                    <a:cubicBezTo>
                      <a:pt x="512047" y="13037"/>
                      <a:pt x="498493" y="0"/>
                      <a:pt x="481927" y="0"/>
                    </a:cubicBezTo>
                    <a:lnTo>
                      <a:pt x="30120" y="0"/>
                    </a:lnTo>
                    <a:cubicBezTo>
                      <a:pt x="13554" y="0"/>
                      <a:pt x="0" y="13037"/>
                      <a:pt x="0" y="28972"/>
                    </a:cubicBezTo>
                    <a:lnTo>
                      <a:pt x="0" y="333176"/>
                    </a:lnTo>
                    <a:lnTo>
                      <a:pt x="512047" y="333176"/>
                    </a:lnTo>
                    <a:lnTo>
                      <a:pt x="512047" y="28972"/>
                    </a:lnTo>
                    <a:close/>
                  </a:path>
                </a:pathLst>
              </a:custGeom>
              <a:grpFill/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78A2E76-F5D6-41DF-F425-EE3CEB7E5055}"/>
                  </a:ext>
                </a:extLst>
              </p:cNvPr>
              <p:cNvSpPr/>
              <p:nvPr/>
            </p:nvSpPr>
            <p:spPr>
              <a:xfrm>
                <a:off x="3204214" y="4666833"/>
                <a:ext cx="692769" cy="43457"/>
              </a:xfrm>
              <a:custGeom>
                <a:avLst/>
                <a:gdLst>
                  <a:gd name="connsiteX0" fmla="*/ 391565 w 692769"/>
                  <a:gd name="connsiteY0" fmla="*/ 0 h 43457"/>
                  <a:gd name="connsiteX1" fmla="*/ 391565 w 692769"/>
                  <a:gd name="connsiteY1" fmla="*/ 7243 h 43457"/>
                  <a:gd name="connsiteX2" fmla="*/ 384035 w 692769"/>
                  <a:gd name="connsiteY2" fmla="*/ 14486 h 43457"/>
                  <a:gd name="connsiteX3" fmla="*/ 308734 w 692769"/>
                  <a:gd name="connsiteY3" fmla="*/ 14486 h 43457"/>
                  <a:gd name="connsiteX4" fmla="*/ 301204 w 692769"/>
                  <a:gd name="connsiteY4" fmla="*/ 7243 h 43457"/>
                  <a:gd name="connsiteX5" fmla="*/ 301204 w 692769"/>
                  <a:gd name="connsiteY5" fmla="*/ 0 h 43457"/>
                  <a:gd name="connsiteX6" fmla="*/ 0 w 692769"/>
                  <a:gd name="connsiteY6" fmla="*/ 0 h 43457"/>
                  <a:gd name="connsiteX7" fmla="*/ 0 w 692769"/>
                  <a:gd name="connsiteY7" fmla="*/ 14486 h 43457"/>
                  <a:gd name="connsiteX8" fmla="*/ 30120 w 692769"/>
                  <a:gd name="connsiteY8" fmla="*/ 43458 h 43457"/>
                  <a:gd name="connsiteX9" fmla="*/ 662649 w 692769"/>
                  <a:gd name="connsiteY9" fmla="*/ 43458 h 43457"/>
                  <a:gd name="connsiteX10" fmla="*/ 692770 w 692769"/>
                  <a:gd name="connsiteY10" fmla="*/ 14486 h 43457"/>
                  <a:gd name="connsiteX11" fmla="*/ 692770 w 692769"/>
                  <a:gd name="connsiteY11" fmla="*/ 0 h 43457"/>
                  <a:gd name="connsiteX12" fmla="*/ 391565 w 692769"/>
                  <a:gd name="connsiteY12" fmla="*/ 0 h 4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2769" h="43457">
                    <a:moveTo>
                      <a:pt x="391565" y="0"/>
                    </a:moveTo>
                    <a:lnTo>
                      <a:pt x="391565" y="7243"/>
                    </a:lnTo>
                    <a:cubicBezTo>
                      <a:pt x="391565" y="11589"/>
                      <a:pt x="388553" y="14486"/>
                      <a:pt x="384035" y="14486"/>
                    </a:cubicBezTo>
                    <a:lnTo>
                      <a:pt x="308734" y="14486"/>
                    </a:lnTo>
                    <a:cubicBezTo>
                      <a:pt x="304216" y="14486"/>
                      <a:pt x="301204" y="11589"/>
                      <a:pt x="301204" y="7243"/>
                    </a:cubicBezTo>
                    <a:lnTo>
                      <a:pt x="301204" y="0"/>
                    </a:lnTo>
                    <a:lnTo>
                      <a:pt x="0" y="0"/>
                    </a:lnTo>
                    <a:lnTo>
                      <a:pt x="0" y="14486"/>
                    </a:lnTo>
                    <a:cubicBezTo>
                      <a:pt x="0" y="30420"/>
                      <a:pt x="13554" y="43458"/>
                      <a:pt x="30120" y="43458"/>
                    </a:cubicBezTo>
                    <a:lnTo>
                      <a:pt x="662649" y="43458"/>
                    </a:lnTo>
                    <a:cubicBezTo>
                      <a:pt x="679215" y="43458"/>
                      <a:pt x="692770" y="30420"/>
                      <a:pt x="692770" y="14486"/>
                    </a:cubicBezTo>
                    <a:lnTo>
                      <a:pt x="692770" y="0"/>
                    </a:lnTo>
                    <a:lnTo>
                      <a:pt x="391565" y="0"/>
                    </a:lnTo>
                    <a:close/>
                  </a:path>
                </a:pathLst>
              </a:custGeom>
              <a:grpFill/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" name="Rounded Rectangle 95">
              <a:extLst>
                <a:ext uri="{FF2B5EF4-FFF2-40B4-BE49-F238E27FC236}">
                  <a16:creationId xmlns:a16="http://schemas.microsoft.com/office/drawing/2014/main" id="{EC03E951-A7B4-AAAF-B0DD-6659A23E8C92}"/>
                </a:ext>
              </a:extLst>
            </p:cNvPr>
            <p:cNvSpPr/>
            <p:nvPr/>
          </p:nvSpPr>
          <p:spPr bwMode="auto">
            <a:xfrm>
              <a:off x="4198737" y="3919891"/>
              <a:ext cx="1418292" cy="62554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Mac Catalyst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225A2A-7833-D79D-5E7C-85BEF6B2606C}"/>
              </a:ext>
            </a:extLst>
          </p:cNvPr>
          <p:cNvGrpSpPr/>
          <p:nvPr/>
        </p:nvGrpSpPr>
        <p:grpSpPr>
          <a:xfrm>
            <a:off x="6857010" y="3222177"/>
            <a:ext cx="1079847" cy="1347893"/>
            <a:chOff x="6744195" y="3197538"/>
            <a:chExt cx="1079847" cy="1347893"/>
          </a:xfrm>
        </p:grpSpPr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1A45007D-DA33-F8FA-BB3D-BB7194D1212B}"/>
                </a:ext>
              </a:extLst>
            </p:cNvPr>
            <p:cNvSpPr txBox="1"/>
            <p:nvPr/>
          </p:nvSpPr>
          <p:spPr>
            <a:xfrm>
              <a:off x="7085987" y="3392174"/>
              <a:ext cx="3962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iOS</a:t>
              </a:r>
            </a:p>
          </p:txBody>
        </p:sp>
        <p:sp>
          <p:nvSpPr>
            <p:cNvPr id="30" name="Graphic 91" descr="Smart Phone with solid fill">
              <a:extLst>
                <a:ext uri="{FF2B5EF4-FFF2-40B4-BE49-F238E27FC236}">
                  <a16:creationId xmlns:a16="http://schemas.microsoft.com/office/drawing/2014/main" id="{82A93576-3B14-04ED-0ABF-F4D52F05031D}"/>
                </a:ext>
              </a:extLst>
            </p:cNvPr>
            <p:cNvSpPr/>
            <p:nvPr/>
          </p:nvSpPr>
          <p:spPr>
            <a:xfrm>
              <a:off x="7103421" y="3197538"/>
              <a:ext cx="361394" cy="637289"/>
            </a:xfrm>
            <a:custGeom>
              <a:avLst/>
              <a:gdLst>
                <a:gd name="connsiteX0" fmla="*/ 316264 w 361445"/>
                <a:gd name="connsiteY0" fmla="*/ 550464 h 637379"/>
                <a:gd name="connsiteX1" fmla="*/ 45181 w 361445"/>
                <a:gd name="connsiteY1" fmla="*/ 550464 h 637379"/>
                <a:gd name="connsiteX2" fmla="*/ 45181 w 361445"/>
                <a:gd name="connsiteY2" fmla="*/ 86915 h 637379"/>
                <a:gd name="connsiteX3" fmla="*/ 316264 w 361445"/>
                <a:gd name="connsiteY3" fmla="*/ 86915 h 637379"/>
                <a:gd name="connsiteX4" fmla="*/ 316264 w 361445"/>
                <a:gd name="connsiteY4" fmla="*/ 550464 h 637379"/>
                <a:gd name="connsiteX5" fmla="*/ 150602 w 361445"/>
                <a:gd name="connsiteY5" fmla="*/ 28972 h 637379"/>
                <a:gd name="connsiteX6" fmla="*/ 210843 w 361445"/>
                <a:gd name="connsiteY6" fmla="*/ 28972 h 637379"/>
                <a:gd name="connsiteX7" fmla="*/ 225903 w 361445"/>
                <a:gd name="connsiteY7" fmla="*/ 43458 h 637379"/>
                <a:gd name="connsiteX8" fmla="*/ 210843 w 361445"/>
                <a:gd name="connsiteY8" fmla="*/ 57944 h 637379"/>
                <a:gd name="connsiteX9" fmla="*/ 150602 w 361445"/>
                <a:gd name="connsiteY9" fmla="*/ 57944 h 637379"/>
                <a:gd name="connsiteX10" fmla="*/ 135542 w 361445"/>
                <a:gd name="connsiteY10" fmla="*/ 43458 h 637379"/>
                <a:gd name="connsiteX11" fmla="*/ 150602 w 361445"/>
                <a:gd name="connsiteY11" fmla="*/ 28972 h 637379"/>
                <a:gd name="connsiteX12" fmla="*/ 346385 w 361445"/>
                <a:gd name="connsiteY12" fmla="*/ 0 h 637379"/>
                <a:gd name="connsiteX13" fmla="*/ 15060 w 361445"/>
                <a:gd name="connsiteY13" fmla="*/ 0 h 637379"/>
                <a:gd name="connsiteX14" fmla="*/ 0 w 361445"/>
                <a:gd name="connsiteY14" fmla="*/ 14486 h 637379"/>
                <a:gd name="connsiteX15" fmla="*/ 0 w 361445"/>
                <a:gd name="connsiteY15" fmla="*/ 622894 h 637379"/>
                <a:gd name="connsiteX16" fmla="*/ 15060 w 361445"/>
                <a:gd name="connsiteY16" fmla="*/ 637379 h 637379"/>
                <a:gd name="connsiteX17" fmla="*/ 346385 w 361445"/>
                <a:gd name="connsiteY17" fmla="*/ 637379 h 637379"/>
                <a:gd name="connsiteX18" fmla="*/ 361445 w 361445"/>
                <a:gd name="connsiteY18" fmla="*/ 622894 h 637379"/>
                <a:gd name="connsiteX19" fmla="*/ 361445 w 361445"/>
                <a:gd name="connsiteY19" fmla="*/ 14486 h 637379"/>
                <a:gd name="connsiteX20" fmla="*/ 346385 w 361445"/>
                <a:gd name="connsiteY20" fmla="*/ 0 h 63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445" h="637379">
                  <a:moveTo>
                    <a:pt x="316264" y="550464"/>
                  </a:moveTo>
                  <a:lnTo>
                    <a:pt x="45181" y="550464"/>
                  </a:lnTo>
                  <a:lnTo>
                    <a:pt x="45181" y="86915"/>
                  </a:lnTo>
                  <a:lnTo>
                    <a:pt x="316264" y="86915"/>
                  </a:lnTo>
                  <a:lnTo>
                    <a:pt x="316264" y="550464"/>
                  </a:lnTo>
                  <a:close/>
                  <a:moveTo>
                    <a:pt x="150602" y="28972"/>
                  </a:moveTo>
                  <a:lnTo>
                    <a:pt x="210843" y="28972"/>
                  </a:lnTo>
                  <a:cubicBezTo>
                    <a:pt x="219126" y="28972"/>
                    <a:pt x="225903" y="35490"/>
                    <a:pt x="225903" y="43458"/>
                  </a:cubicBezTo>
                  <a:cubicBezTo>
                    <a:pt x="225903" y="51425"/>
                    <a:pt x="219126" y="57944"/>
                    <a:pt x="210843" y="57944"/>
                  </a:cubicBezTo>
                  <a:lnTo>
                    <a:pt x="150602" y="57944"/>
                  </a:lnTo>
                  <a:cubicBezTo>
                    <a:pt x="142319" y="57944"/>
                    <a:pt x="135542" y="51425"/>
                    <a:pt x="135542" y="43458"/>
                  </a:cubicBezTo>
                  <a:cubicBezTo>
                    <a:pt x="135542" y="35490"/>
                    <a:pt x="142319" y="28972"/>
                    <a:pt x="150602" y="28972"/>
                  </a:cubicBezTo>
                  <a:close/>
                  <a:moveTo>
                    <a:pt x="346385" y="0"/>
                  </a:moveTo>
                  <a:lnTo>
                    <a:pt x="15060" y="0"/>
                  </a:lnTo>
                  <a:cubicBezTo>
                    <a:pt x="6777" y="0"/>
                    <a:pt x="0" y="6519"/>
                    <a:pt x="0" y="14486"/>
                  </a:cubicBezTo>
                  <a:lnTo>
                    <a:pt x="0" y="622894"/>
                  </a:lnTo>
                  <a:cubicBezTo>
                    <a:pt x="0" y="630861"/>
                    <a:pt x="6777" y="637379"/>
                    <a:pt x="15060" y="637379"/>
                  </a:cubicBezTo>
                  <a:lnTo>
                    <a:pt x="346385" y="637379"/>
                  </a:lnTo>
                  <a:cubicBezTo>
                    <a:pt x="354668" y="637379"/>
                    <a:pt x="361445" y="630861"/>
                    <a:pt x="361445" y="622894"/>
                  </a:cubicBezTo>
                  <a:lnTo>
                    <a:pt x="361445" y="14486"/>
                  </a:lnTo>
                  <a:cubicBezTo>
                    <a:pt x="361445" y="6519"/>
                    <a:pt x="354668" y="0"/>
                    <a:pt x="346385" y="0"/>
                  </a:cubicBezTo>
                  <a:close/>
                </a:path>
              </a:pathLst>
            </a:custGeom>
            <a:solidFill>
              <a:schemeClr val="tx1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ounded Rectangle 93">
              <a:extLst>
                <a:ext uri="{FF2B5EF4-FFF2-40B4-BE49-F238E27FC236}">
                  <a16:creationId xmlns:a16="http://schemas.microsoft.com/office/drawing/2014/main" id="{8FE93C8C-B953-B969-FF80-D4BD7C608FE4}"/>
                </a:ext>
              </a:extLst>
            </p:cNvPr>
            <p:cNvSpPr/>
            <p:nvPr/>
          </p:nvSpPr>
          <p:spPr bwMode="auto">
            <a:xfrm>
              <a:off x="6744195" y="3909366"/>
              <a:ext cx="1079847" cy="63606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iOS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3F386F-EF15-23EE-1AE7-179EDB7F6C1D}"/>
              </a:ext>
            </a:extLst>
          </p:cNvPr>
          <p:cNvGrpSpPr/>
          <p:nvPr/>
        </p:nvGrpSpPr>
        <p:grpSpPr>
          <a:xfrm>
            <a:off x="9120430" y="3221114"/>
            <a:ext cx="1079847" cy="1348956"/>
            <a:chOff x="9120430" y="3196475"/>
            <a:chExt cx="1079847" cy="1348956"/>
          </a:xfrm>
        </p:grpSpPr>
        <p:grpSp>
          <p:nvGrpSpPr>
            <p:cNvPr id="44" name="Graphic 8" descr="Smart Phone outline">
              <a:extLst>
                <a:ext uri="{FF2B5EF4-FFF2-40B4-BE49-F238E27FC236}">
                  <a16:creationId xmlns:a16="http://schemas.microsoft.com/office/drawing/2014/main" id="{4ABCA2C6-AEFB-73CC-A08C-94892546BE3E}"/>
                </a:ext>
              </a:extLst>
            </p:cNvPr>
            <p:cNvGrpSpPr/>
            <p:nvPr/>
          </p:nvGrpSpPr>
          <p:grpSpPr>
            <a:xfrm>
              <a:off x="9469369" y="3196475"/>
              <a:ext cx="381969" cy="649829"/>
              <a:chOff x="5505634" y="4735657"/>
              <a:chExt cx="381969" cy="649829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A61B10-25B7-509B-780B-11492C1EDEE8}"/>
                  </a:ext>
                </a:extLst>
              </p:cNvPr>
              <p:cNvSpPr/>
              <p:nvPr/>
            </p:nvSpPr>
            <p:spPr>
              <a:xfrm>
                <a:off x="5543831" y="4809480"/>
                <a:ext cx="305575" cy="502161"/>
              </a:xfrm>
              <a:custGeom>
                <a:avLst/>
                <a:gdLst>
                  <a:gd name="connsiteX0" fmla="*/ 15279 w 305575"/>
                  <a:gd name="connsiteY0" fmla="*/ 0 h 502161"/>
                  <a:gd name="connsiteX1" fmla="*/ 0 w 305575"/>
                  <a:gd name="connsiteY1" fmla="*/ 0 h 502161"/>
                  <a:gd name="connsiteX2" fmla="*/ 0 w 305575"/>
                  <a:gd name="connsiteY2" fmla="*/ 502161 h 502161"/>
                  <a:gd name="connsiteX3" fmla="*/ 305576 w 305575"/>
                  <a:gd name="connsiteY3" fmla="*/ 502161 h 502161"/>
                  <a:gd name="connsiteX4" fmla="*/ 305576 w 305575"/>
                  <a:gd name="connsiteY4" fmla="*/ 0 h 502161"/>
                  <a:gd name="connsiteX5" fmla="*/ 15279 w 305575"/>
                  <a:gd name="connsiteY5" fmla="*/ 0 h 502161"/>
                  <a:gd name="connsiteX6" fmla="*/ 290297 w 305575"/>
                  <a:gd name="connsiteY6" fmla="*/ 487396 h 502161"/>
                  <a:gd name="connsiteX7" fmla="*/ 15279 w 305575"/>
                  <a:gd name="connsiteY7" fmla="*/ 487396 h 502161"/>
                  <a:gd name="connsiteX8" fmla="*/ 15279 w 305575"/>
                  <a:gd name="connsiteY8" fmla="*/ 14765 h 502161"/>
                  <a:gd name="connsiteX9" fmla="*/ 290297 w 305575"/>
                  <a:gd name="connsiteY9" fmla="*/ 14765 h 50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575" h="502161">
                    <a:moveTo>
                      <a:pt x="15279" y="0"/>
                    </a:moveTo>
                    <a:lnTo>
                      <a:pt x="0" y="0"/>
                    </a:lnTo>
                    <a:lnTo>
                      <a:pt x="0" y="502161"/>
                    </a:lnTo>
                    <a:lnTo>
                      <a:pt x="305576" y="502161"/>
                    </a:lnTo>
                    <a:lnTo>
                      <a:pt x="305576" y="0"/>
                    </a:lnTo>
                    <a:lnTo>
                      <a:pt x="15279" y="0"/>
                    </a:lnTo>
                    <a:close/>
                    <a:moveTo>
                      <a:pt x="290297" y="487396"/>
                    </a:moveTo>
                    <a:lnTo>
                      <a:pt x="15279" y="487396"/>
                    </a:lnTo>
                    <a:lnTo>
                      <a:pt x="15279" y="14765"/>
                    </a:lnTo>
                    <a:lnTo>
                      <a:pt x="290297" y="14765"/>
                    </a:ln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D237996-0D30-8F38-1C97-4855FED0BC15}"/>
                  </a:ext>
                </a:extLst>
              </p:cNvPr>
              <p:cNvSpPr/>
              <p:nvPr/>
            </p:nvSpPr>
            <p:spPr>
              <a:xfrm>
                <a:off x="5505634" y="4735657"/>
                <a:ext cx="381969" cy="649829"/>
              </a:xfrm>
              <a:custGeom>
                <a:avLst/>
                <a:gdLst>
                  <a:gd name="connsiteX0" fmla="*/ 366691 w 381969"/>
                  <a:gd name="connsiteY0" fmla="*/ 0 h 649829"/>
                  <a:gd name="connsiteX1" fmla="*/ 15279 w 381969"/>
                  <a:gd name="connsiteY1" fmla="*/ 0 h 649829"/>
                  <a:gd name="connsiteX2" fmla="*/ 0 w 381969"/>
                  <a:gd name="connsiteY2" fmla="*/ 14765 h 649829"/>
                  <a:gd name="connsiteX3" fmla="*/ 0 w 381969"/>
                  <a:gd name="connsiteY3" fmla="*/ 635065 h 649829"/>
                  <a:gd name="connsiteX4" fmla="*/ 15279 w 381969"/>
                  <a:gd name="connsiteY4" fmla="*/ 649830 h 649829"/>
                  <a:gd name="connsiteX5" fmla="*/ 366691 w 381969"/>
                  <a:gd name="connsiteY5" fmla="*/ 649830 h 649829"/>
                  <a:gd name="connsiteX6" fmla="*/ 381970 w 381969"/>
                  <a:gd name="connsiteY6" fmla="*/ 635065 h 649829"/>
                  <a:gd name="connsiteX7" fmla="*/ 381970 w 381969"/>
                  <a:gd name="connsiteY7" fmla="*/ 14765 h 649829"/>
                  <a:gd name="connsiteX8" fmla="*/ 366691 w 381969"/>
                  <a:gd name="connsiteY8" fmla="*/ 0 h 649829"/>
                  <a:gd name="connsiteX9" fmla="*/ 366691 w 381969"/>
                  <a:gd name="connsiteY9" fmla="*/ 635065 h 649829"/>
                  <a:gd name="connsiteX10" fmla="*/ 15279 w 381969"/>
                  <a:gd name="connsiteY10" fmla="*/ 635065 h 649829"/>
                  <a:gd name="connsiteX11" fmla="*/ 15279 w 381969"/>
                  <a:gd name="connsiteY11" fmla="*/ 14765 h 649829"/>
                  <a:gd name="connsiteX12" fmla="*/ 366691 w 381969"/>
                  <a:gd name="connsiteY12" fmla="*/ 14765 h 64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969" h="649829">
                    <a:moveTo>
                      <a:pt x="366691" y="0"/>
                    </a:moveTo>
                    <a:lnTo>
                      <a:pt x="15279" y="0"/>
                    </a:lnTo>
                    <a:cubicBezTo>
                      <a:pt x="6851" y="24"/>
                      <a:pt x="25" y="6620"/>
                      <a:pt x="0" y="14765"/>
                    </a:cubicBezTo>
                    <a:lnTo>
                      <a:pt x="0" y="635065"/>
                    </a:lnTo>
                    <a:cubicBezTo>
                      <a:pt x="29" y="643208"/>
                      <a:pt x="6853" y="649802"/>
                      <a:pt x="15279" y="649830"/>
                    </a:cubicBezTo>
                    <a:lnTo>
                      <a:pt x="366691" y="649830"/>
                    </a:lnTo>
                    <a:cubicBezTo>
                      <a:pt x="375115" y="649797"/>
                      <a:pt x="381936" y="643206"/>
                      <a:pt x="381970" y="635065"/>
                    </a:cubicBezTo>
                    <a:lnTo>
                      <a:pt x="381970" y="14765"/>
                    </a:lnTo>
                    <a:cubicBezTo>
                      <a:pt x="381941" y="6622"/>
                      <a:pt x="375117" y="28"/>
                      <a:pt x="366691" y="0"/>
                    </a:cubicBezTo>
                    <a:close/>
                    <a:moveTo>
                      <a:pt x="366691" y="635065"/>
                    </a:moveTo>
                    <a:lnTo>
                      <a:pt x="15279" y="635065"/>
                    </a:lnTo>
                    <a:lnTo>
                      <a:pt x="15279" y="14765"/>
                    </a:lnTo>
                    <a:lnTo>
                      <a:pt x="366691" y="14765"/>
                    </a:ln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D9C9358-EB59-8E39-AC9A-54B0C62D9CAB}"/>
                  </a:ext>
                </a:extLst>
              </p:cNvPr>
              <p:cNvSpPr/>
              <p:nvPr/>
            </p:nvSpPr>
            <p:spPr>
              <a:xfrm>
                <a:off x="5658422" y="4772569"/>
                <a:ext cx="84033" cy="14764"/>
              </a:xfrm>
              <a:custGeom>
                <a:avLst/>
                <a:gdLst>
                  <a:gd name="connsiteX0" fmla="*/ 7639 w 84033"/>
                  <a:gd name="connsiteY0" fmla="*/ 14765 h 14764"/>
                  <a:gd name="connsiteX1" fmla="*/ 76394 w 84033"/>
                  <a:gd name="connsiteY1" fmla="*/ 14765 h 14764"/>
                  <a:gd name="connsiteX2" fmla="*/ 84033 w 84033"/>
                  <a:gd name="connsiteY2" fmla="*/ 7382 h 14764"/>
                  <a:gd name="connsiteX3" fmla="*/ 76394 w 84033"/>
                  <a:gd name="connsiteY3" fmla="*/ 0 h 14764"/>
                  <a:gd name="connsiteX4" fmla="*/ 7639 w 84033"/>
                  <a:gd name="connsiteY4" fmla="*/ 0 h 14764"/>
                  <a:gd name="connsiteX5" fmla="*/ 0 w 84033"/>
                  <a:gd name="connsiteY5" fmla="*/ 7382 h 14764"/>
                  <a:gd name="connsiteX6" fmla="*/ 7639 w 84033"/>
                  <a:gd name="connsiteY6" fmla="*/ 14765 h 1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033" h="14764">
                    <a:moveTo>
                      <a:pt x="7639" y="14765"/>
                    </a:moveTo>
                    <a:lnTo>
                      <a:pt x="76394" y="14765"/>
                    </a:lnTo>
                    <a:cubicBezTo>
                      <a:pt x="80613" y="14765"/>
                      <a:pt x="84033" y="11460"/>
                      <a:pt x="84033" y="7382"/>
                    </a:cubicBezTo>
                    <a:cubicBezTo>
                      <a:pt x="84033" y="3305"/>
                      <a:pt x="80613" y="0"/>
                      <a:pt x="76394" y="0"/>
                    </a:cubicBezTo>
                    <a:lnTo>
                      <a:pt x="7639" y="0"/>
                    </a:lnTo>
                    <a:cubicBezTo>
                      <a:pt x="3420" y="0"/>
                      <a:pt x="0" y="3305"/>
                      <a:pt x="0" y="7382"/>
                    </a:cubicBezTo>
                    <a:cubicBezTo>
                      <a:pt x="0" y="11460"/>
                      <a:pt x="3420" y="14765"/>
                      <a:pt x="7639" y="14765"/>
                    </a:cubicBez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9" name="Rounded Rectangle 96">
              <a:extLst>
                <a:ext uri="{FF2B5EF4-FFF2-40B4-BE49-F238E27FC236}">
                  <a16:creationId xmlns:a16="http://schemas.microsoft.com/office/drawing/2014/main" id="{032B493C-4C28-B707-B0ED-927598049ABA}"/>
                </a:ext>
              </a:extLst>
            </p:cNvPr>
            <p:cNvSpPr/>
            <p:nvPr/>
          </p:nvSpPr>
          <p:spPr bwMode="auto">
            <a:xfrm>
              <a:off x="9120430" y="3909366"/>
              <a:ext cx="1079847" cy="63606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Android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33A7080-CBCF-987F-C9EC-4C99D7216F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3672" y="3383656"/>
              <a:ext cx="233362" cy="276225"/>
            </a:xfrm>
            <a:custGeom>
              <a:avLst/>
              <a:gdLst>
                <a:gd name="T0" fmla="*/ 91 w 1248"/>
                <a:gd name="T1" fmla="*/ 479 h 1476"/>
                <a:gd name="T2" fmla="*/ 0 w 1248"/>
                <a:gd name="T3" fmla="*/ 570 h 1476"/>
                <a:gd name="T4" fmla="*/ 0 w 1248"/>
                <a:gd name="T5" fmla="*/ 950 h 1476"/>
                <a:gd name="T6" fmla="*/ 91 w 1248"/>
                <a:gd name="T7" fmla="*/ 1041 h 1476"/>
                <a:gd name="T8" fmla="*/ 182 w 1248"/>
                <a:gd name="T9" fmla="*/ 950 h 1476"/>
                <a:gd name="T10" fmla="*/ 182 w 1248"/>
                <a:gd name="T11" fmla="*/ 570 h 1476"/>
                <a:gd name="T12" fmla="*/ 91 w 1248"/>
                <a:gd name="T13" fmla="*/ 479 h 1476"/>
                <a:gd name="T14" fmla="*/ 825 w 1248"/>
                <a:gd name="T15" fmla="*/ 137 h 1476"/>
                <a:gd name="T16" fmla="*/ 888 w 1248"/>
                <a:gd name="T17" fmla="*/ 21 h 1476"/>
                <a:gd name="T18" fmla="*/ 883 w 1248"/>
                <a:gd name="T19" fmla="*/ 4 h 1476"/>
                <a:gd name="T20" fmla="*/ 866 w 1248"/>
                <a:gd name="T21" fmla="*/ 9 h 1476"/>
                <a:gd name="T22" fmla="*/ 802 w 1248"/>
                <a:gd name="T23" fmla="*/ 126 h 1476"/>
                <a:gd name="T24" fmla="*/ 624 w 1248"/>
                <a:gd name="T25" fmla="*/ 88 h 1476"/>
                <a:gd name="T26" fmla="*/ 446 w 1248"/>
                <a:gd name="T27" fmla="*/ 126 h 1476"/>
                <a:gd name="T28" fmla="*/ 382 w 1248"/>
                <a:gd name="T29" fmla="*/ 9 h 1476"/>
                <a:gd name="T30" fmla="*/ 365 w 1248"/>
                <a:gd name="T31" fmla="*/ 4 h 1476"/>
                <a:gd name="T32" fmla="*/ 360 w 1248"/>
                <a:gd name="T33" fmla="*/ 21 h 1476"/>
                <a:gd name="T34" fmla="*/ 423 w 1248"/>
                <a:gd name="T35" fmla="*/ 137 h 1476"/>
                <a:gd name="T36" fmla="*/ 214 w 1248"/>
                <a:gd name="T37" fmla="*/ 464 h 1476"/>
                <a:gd name="T38" fmla="*/ 1033 w 1248"/>
                <a:gd name="T39" fmla="*/ 464 h 1476"/>
                <a:gd name="T40" fmla="*/ 825 w 1248"/>
                <a:gd name="T41" fmla="*/ 137 h 1476"/>
                <a:gd name="T42" fmla="*/ 437 w 1248"/>
                <a:gd name="T43" fmla="*/ 316 h 1476"/>
                <a:gd name="T44" fmla="*/ 403 w 1248"/>
                <a:gd name="T45" fmla="*/ 281 h 1476"/>
                <a:gd name="T46" fmla="*/ 437 w 1248"/>
                <a:gd name="T47" fmla="*/ 247 h 1476"/>
                <a:gd name="T48" fmla="*/ 472 w 1248"/>
                <a:gd name="T49" fmla="*/ 281 h 1476"/>
                <a:gd name="T50" fmla="*/ 437 w 1248"/>
                <a:gd name="T51" fmla="*/ 316 h 1476"/>
                <a:gd name="T52" fmla="*/ 810 w 1248"/>
                <a:gd name="T53" fmla="*/ 316 h 1476"/>
                <a:gd name="T54" fmla="*/ 776 w 1248"/>
                <a:gd name="T55" fmla="*/ 281 h 1476"/>
                <a:gd name="T56" fmla="*/ 810 w 1248"/>
                <a:gd name="T57" fmla="*/ 247 h 1476"/>
                <a:gd name="T58" fmla="*/ 845 w 1248"/>
                <a:gd name="T59" fmla="*/ 281 h 1476"/>
                <a:gd name="T60" fmla="*/ 810 w 1248"/>
                <a:gd name="T61" fmla="*/ 316 h 1476"/>
                <a:gd name="T62" fmla="*/ 217 w 1248"/>
                <a:gd name="T63" fmla="*/ 496 h 1476"/>
                <a:gd name="T64" fmla="*/ 218 w 1248"/>
                <a:gd name="T65" fmla="*/ 1086 h 1476"/>
                <a:gd name="T66" fmla="*/ 315 w 1248"/>
                <a:gd name="T67" fmla="*/ 1183 h 1476"/>
                <a:gd name="T68" fmla="*/ 381 w 1248"/>
                <a:gd name="T69" fmla="*/ 1183 h 1476"/>
                <a:gd name="T70" fmla="*/ 381 w 1248"/>
                <a:gd name="T71" fmla="*/ 1385 h 1476"/>
                <a:gd name="T72" fmla="*/ 472 w 1248"/>
                <a:gd name="T73" fmla="*/ 1476 h 1476"/>
                <a:gd name="T74" fmla="*/ 563 w 1248"/>
                <a:gd name="T75" fmla="*/ 1385 h 1476"/>
                <a:gd name="T76" fmla="*/ 563 w 1248"/>
                <a:gd name="T77" fmla="*/ 1183 h 1476"/>
                <a:gd name="T78" fmla="*/ 685 w 1248"/>
                <a:gd name="T79" fmla="*/ 1183 h 1476"/>
                <a:gd name="T80" fmla="*/ 685 w 1248"/>
                <a:gd name="T81" fmla="*/ 1385 h 1476"/>
                <a:gd name="T82" fmla="*/ 776 w 1248"/>
                <a:gd name="T83" fmla="*/ 1476 h 1476"/>
                <a:gd name="T84" fmla="*/ 867 w 1248"/>
                <a:gd name="T85" fmla="*/ 1385 h 1476"/>
                <a:gd name="T86" fmla="*/ 867 w 1248"/>
                <a:gd name="T87" fmla="*/ 1183 h 1476"/>
                <a:gd name="T88" fmla="*/ 934 w 1248"/>
                <a:gd name="T89" fmla="*/ 1183 h 1476"/>
                <a:gd name="T90" fmla="*/ 1031 w 1248"/>
                <a:gd name="T91" fmla="*/ 1086 h 1476"/>
                <a:gd name="T92" fmla="*/ 1031 w 1248"/>
                <a:gd name="T93" fmla="*/ 496 h 1476"/>
                <a:gd name="T94" fmla="*/ 217 w 1248"/>
                <a:gd name="T95" fmla="*/ 496 h 1476"/>
                <a:gd name="T96" fmla="*/ 1248 w 1248"/>
                <a:gd name="T97" fmla="*/ 569 h 1476"/>
                <a:gd name="T98" fmla="*/ 1157 w 1248"/>
                <a:gd name="T99" fmla="*/ 479 h 1476"/>
                <a:gd name="T100" fmla="*/ 1066 w 1248"/>
                <a:gd name="T101" fmla="*/ 570 h 1476"/>
                <a:gd name="T102" fmla="*/ 1066 w 1248"/>
                <a:gd name="T103" fmla="*/ 950 h 1476"/>
                <a:gd name="T104" fmla="*/ 1157 w 1248"/>
                <a:gd name="T105" fmla="*/ 1041 h 1476"/>
                <a:gd name="T106" fmla="*/ 1248 w 1248"/>
                <a:gd name="T107" fmla="*/ 950 h 1476"/>
                <a:gd name="T108" fmla="*/ 1248 w 1248"/>
                <a:gd name="T109" fmla="*/ 569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48" h="1476">
                  <a:moveTo>
                    <a:pt x="91" y="479"/>
                  </a:moveTo>
                  <a:cubicBezTo>
                    <a:pt x="41" y="479"/>
                    <a:pt x="0" y="519"/>
                    <a:pt x="0" y="570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1001"/>
                    <a:pt x="41" y="1041"/>
                    <a:pt x="91" y="1041"/>
                  </a:cubicBezTo>
                  <a:cubicBezTo>
                    <a:pt x="142" y="1041"/>
                    <a:pt x="182" y="1001"/>
                    <a:pt x="182" y="950"/>
                  </a:cubicBezTo>
                  <a:cubicBezTo>
                    <a:pt x="182" y="570"/>
                    <a:pt x="182" y="570"/>
                    <a:pt x="182" y="570"/>
                  </a:cubicBezTo>
                  <a:cubicBezTo>
                    <a:pt x="182" y="519"/>
                    <a:pt x="141" y="479"/>
                    <a:pt x="91" y="479"/>
                  </a:cubicBezTo>
                  <a:moveTo>
                    <a:pt x="825" y="137"/>
                  </a:moveTo>
                  <a:cubicBezTo>
                    <a:pt x="888" y="21"/>
                    <a:pt x="888" y="21"/>
                    <a:pt x="888" y="21"/>
                  </a:cubicBezTo>
                  <a:cubicBezTo>
                    <a:pt x="892" y="15"/>
                    <a:pt x="889" y="7"/>
                    <a:pt x="883" y="4"/>
                  </a:cubicBezTo>
                  <a:cubicBezTo>
                    <a:pt x="877" y="0"/>
                    <a:pt x="869" y="3"/>
                    <a:pt x="866" y="9"/>
                  </a:cubicBezTo>
                  <a:cubicBezTo>
                    <a:pt x="802" y="126"/>
                    <a:pt x="802" y="126"/>
                    <a:pt x="802" y="126"/>
                  </a:cubicBezTo>
                  <a:cubicBezTo>
                    <a:pt x="748" y="102"/>
                    <a:pt x="688" y="88"/>
                    <a:pt x="624" y="88"/>
                  </a:cubicBezTo>
                  <a:cubicBezTo>
                    <a:pt x="560" y="88"/>
                    <a:pt x="500" y="102"/>
                    <a:pt x="446" y="126"/>
                  </a:cubicBezTo>
                  <a:cubicBezTo>
                    <a:pt x="382" y="9"/>
                    <a:pt x="382" y="9"/>
                    <a:pt x="382" y="9"/>
                  </a:cubicBezTo>
                  <a:cubicBezTo>
                    <a:pt x="378" y="3"/>
                    <a:pt x="371" y="0"/>
                    <a:pt x="365" y="4"/>
                  </a:cubicBezTo>
                  <a:cubicBezTo>
                    <a:pt x="358" y="7"/>
                    <a:pt x="356" y="15"/>
                    <a:pt x="360" y="21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298" y="201"/>
                    <a:pt x="214" y="324"/>
                    <a:pt x="214" y="464"/>
                  </a:cubicBezTo>
                  <a:cubicBezTo>
                    <a:pt x="1033" y="464"/>
                    <a:pt x="1033" y="464"/>
                    <a:pt x="1033" y="464"/>
                  </a:cubicBezTo>
                  <a:cubicBezTo>
                    <a:pt x="1033" y="323"/>
                    <a:pt x="949" y="201"/>
                    <a:pt x="825" y="137"/>
                  </a:cubicBezTo>
                  <a:moveTo>
                    <a:pt x="437" y="316"/>
                  </a:moveTo>
                  <a:cubicBezTo>
                    <a:pt x="419" y="316"/>
                    <a:pt x="403" y="300"/>
                    <a:pt x="403" y="281"/>
                  </a:cubicBezTo>
                  <a:cubicBezTo>
                    <a:pt x="403" y="263"/>
                    <a:pt x="419" y="247"/>
                    <a:pt x="437" y="247"/>
                  </a:cubicBezTo>
                  <a:cubicBezTo>
                    <a:pt x="456" y="247"/>
                    <a:pt x="472" y="263"/>
                    <a:pt x="472" y="281"/>
                  </a:cubicBezTo>
                  <a:cubicBezTo>
                    <a:pt x="472" y="300"/>
                    <a:pt x="456" y="316"/>
                    <a:pt x="437" y="316"/>
                  </a:cubicBezTo>
                  <a:moveTo>
                    <a:pt x="810" y="316"/>
                  </a:moveTo>
                  <a:cubicBezTo>
                    <a:pt x="791" y="316"/>
                    <a:pt x="776" y="300"/>
                    <a:pt x="776" y="281"/>
                  </a:cubicBezTo>
                  <a:cubicBezTo>
                    <a:pt x="776" y="263"/>
                    <a:pt x="791" y="247"/>
                    <a:pt x="810" y="247"/>
                  </a:cubicBezTo>
                  <a:cubicBezTo>
                    <a:pt x="829" y="247"/>
                    <a:pt x="845" y="263"/>
                    <a:pt x="845" y="281"/>
                  </a:cubicBezTo>
                  <a:cubicBezTo>
                    <a:pt x="845" y="300"/>
                    <a:pt x="829" y="316"/>
                    <a:pt x="810" y="316"/>
                  </a:cubicBezTo>
                  <a:moveTo>
                    <a:pt x="217" y="496"/>
                  </a:moveTo>
                  <a:cubicBezTo>
                    <a:pt x="218" y="1086"/>
                    <a:pt x="218" y="1086"/>
                    <a:pt x="218" y="1086"/>
                  </a:cubicBezTo>
                  <a:cubicBezTo>
                    <a:pt x="218" y="1140"/>
                    <a:pt x="261" y="1183"/>
                    <a:pt x="315" y="1183"/>
                  </a:cubicBezTo>
                  <a:cubicBezTo>
                    <a:pt x="381" y="1183"/>
                    <a:pt x="381" y="1183"/>
                    <a:pt x="381" y="1183"/>
                  </a:cubicBezTo>
                  <a:cubicBezTo>
                    <a:pt x="381" y="1385"/>
                    <a:pt x="381" y="1385"/>
                    <a:pt x="381" y="1385"/>
                  </a:cubicBezTo>
                  <a:cubicBezTo>
                    <a:pt x="381" y="1435"/>
                    <a:pt x="422" y="1476"/>
                    <a:pt x="472" y="1476"/>
                  </a:cubicBezTo>
                  <a:cubicBezTo>
                    <a:pt x="522" y="1476"/>
                    <a:pt x="563" y="1435"/>
                    <a:pt x="563" y="1385"/>
                  </a:cubicBezTo>
                  <a:cubicBezTo>
                    <a:pt x="563" y="1183"/>
                    <a:pt x="563" y="1183"/>
                    <a:pt x="563" y="1183"/>
                  </a:cubicBezTo>
                  <a:cubicBezTo>
                    <a:pt x="685" y="1183"/>
                    <a:pt x="685" y="1183"/>
                    <a:pt x="685" y="1183"/>
                  </a:cubicBezTo>
                  <a:cubicBezTo>
                    <a:pt x="685" y="1385"/>
                    <a:pt x="685" y="1385"/>
                    <a:pt x="685" y="1385"/>
                  </a:cubicBezTo>
                  <a:cubicBezTo>
                    <a:pt x="685" y="1435"/>
                    <a:pt x="726" y="1476"/>
                    <a:pt x="776" y="1476"/>
                  </a:cubicBezTo>
                  <a:cubicBezTo>
                    <a:pt x="827" y="1476"/>
                    <a:pt x="867" y="1435"/>
                    <a:pt x="867" y="1385"/>
                  </a:cubicBezTo>
                  <a:cubicBezTo>
                    <a:pt x="867" y="1183"/>
                    <a:pt x="867" y="1183"/>
                    <a:pt x="867" y="1183"/>
                  </a:cubicBezTo>
                  <a:cubicBezTo>
                    <a:pt x="934" y="1183"/>
                    <a:pt x="934" y="1183"/>
                    <a:pt x="934" y="1183"/>
                  </a:cubicBezTo>
                  <a:cubicBezTo>
                    <a:pt x="987" y="1183"/>
                    <a:pt x="1031" y="1140"/>
                    <a:pt x="1031" y="1086"/>
                  </a:cubicBezTo>
                  <a:cubicBezTo>
                    <a:pt x="1031" y="496"/>
                    <a:pt x="1031" y="496"/>
                    <a:pt x="1031" y="496"/>
                  </a:cubicBezTo>
                  <a:lnTo>
                    <a:pt x="217" y="496"/>
                  </a:lnTo>
                  <a:close/>
                  <a:moveTo>
                    <a:pt x="1248" y="569"/>
                  </a:moveTo>
                  <a:cubicBezTo>
                    <a:pt x="1248" y="519"/>
                    <a:pt x="1207" y="479"/>
                    <a:pt x="1157" y="479"/>
                  </a:cubicBezTo>
                  <a:cubicBezTo>
                    <a:pt x="1106" y="479"/>
                    <a:pt x="1066" y="519"/>
                    <a:pt x="1066" y="570"/>
                  </a:cubicBezTo>
                  <a:cubicBezTo>
                    <a:pt x="1066" y="950"/>
                    <a:pt x="1066" y="950"/>
                    <a:pt x="1066" y="950"/>
                  </a:cubicBezTo>
                  <a:cubicBezTo>
                    <a:pt x="1066" y="1001"/>
                    <a:pt x="1106" y="1041"/>
                    <a:pt x="1157" y="1041"/>
                  </a:cubicBezTo>
                  <a:cubicBezTo>
                    <a:pt x="1207" y="1041"/>
                    <a:pt x="1248" y="1001"/>
                    <a:pt x="1248" y="950"/>
                  </a:cubicBezTo>
                  <a:lnTo>
                    <a:pt x="1248" y="5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498EDA-D6B8-5483-8BE5-806A5F1AD33A}"/>
              </a:ext>
            </a:extLst>
          </p:cNvPr>
          <p:cNvSpPr txBox="1"/>
          <p:nvPr/>
        </p:nvSpPr>
        <p:spPr>
          <a:xfrm>
            <a:off x="588263" y="2242365"/>
            <a:ext cx="11018520" cy="515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25136314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35B704C-454F-021E-F7D3-C13EB7000079}"/>
              </a:ext>
            </a:extLst>
          </p:cNvPr>
          <p:cNvGrpSpPr/>
          <p:nvPr/>
        </p:nvGrpSpPr>
        <p:grpSpPr>
          <a:xfrm>
            <a:off x="1324830" y="4262903"/>
            <a:ext cx="2899917" cy="1591331"/>
            <a:chOff x="1387603" y="4672955"/>
            <a:chExt cx="2899917" cy="1591331"/>
          </a:xfrm>
        </p:grpSpPr>
        <p:sp>
          <p:nvSpPr>
            <p:cNvPr id="1025" name="Rounded Rectangle 266">
              <a:extLst>
                <a:ext uri="{FF2B5EF4-FFF2-40B4-BE49-F238E27FC236}">
                  <a16:creationId xmlns:a16="http://schemas.microsoft.com/office/drawing/2014/main" id="{0F5BD43A-AD37-01A7-5A37-3BDABB52C489}"/>
                </a:ext>
              </a:extLst>
            </p:cNvPr>
            <p:cNvSpPr/>
            <p:nvPr/>
          </p:nvSpPr>
          <p:spPr>
            <a:xfrm>
              <a:off x="1393376" y="4672955"/>
              <a:ext cx="2888371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564929E2-B0D1-9A71-4A57-D7FE2439B7FC}"/>
                </a:ext>
              </a:extLst>
            </p:cNvPr>
            <p:cNvSpPr txBox="1"/>
            <p:nvPr/>
          </p:nvSpPr>
          <p:spPr>
            <a:xfrm>
              <a:off x="1387603" y="5883729"/>
              <a:ext cx="2899917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Tools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DA009A5D-2F87-E149-88DA-01ABE228EF44}"/>
                </a:ext>
              </a:extLst>
            </p:cNvPr>
            <p:cNvSpPr txBox="1"/>
            <p:nvPr/>
          </p:nvSpPr>
          <p:spPr>
            <a:xfrm>
              <a:off x="2392088" y="5233877"/>
              <a:ext cx="1112465" cy="6631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Visual Studio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 Code</a:t>
              </a: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97A05E53-4BF2-5214-977E-FFBBFA6F61B5}"/>
                </a:ext>
              </a:extLst>
            </p:cNvPr>
            <p:cNvSpPr txBox="1"/>
            <p:nvPr/>
          </p:nvSpPr>
          <p:spPr>
            <a:xfrm>
              <a:off x="3611243" y="5233877"/>
              <a:ext cx="446018" cy="524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C4A20F77-DFC5-ABA9-C748-C1038BB1B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835" y="4920624"/>
              <a:ext cx="394835" cy="384048"/>
            </a:xfrm>
            <a:prstGeom prst="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1030" name="Picture 1029" descr="A close up of a logo&#10;&#10;Description automatically generated">
              <a:extLst>
                <a:ext uri="{FF2B5EF4-FFF2-40B4-BE49-F238E27FC236}">
                  <a16:creationId xmlns:a16="http://schemas.microsoft.com/office/drawing/2014/main" id="{6B0A40B3-6081-AAD2-C792-C59135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6296" y="4920624"/>
              <a:ext cx="384048" cy="384048"/>
            </a:xfrm>
            <a:prstGeom prst="rect">
              <a:avLst/>
            </a:prstGeom>
            <a:noFill/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5DA398C5-DC7A-9252-F5A3-14967753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445" y="4895404"/>
              <a:ext cx="434488" cy="434488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50175950-DE35-472E-D90B-1A4D8E20A347}"/>
                </a:ext>
              </a:extLst>
            </p:cNvPr>
            <p:cNvSpPr txBox="1"/>
            <p:nvPr/>
          </p:nvSpPr>
          <p:spPr>
            <a:xfrm>
              <a:off x="1417827" y="5233877"/>
              <a:ext cx="1137725" cy="648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 anchor="t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rPr>
                <a:t>Visual Studio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B07C8B4-FF6E-0EDC-6098-FDD5088475AD}"/>
              </a:ext>
            </a:extLst>
          </p:cNvPr>
          <p:cNvGrpSpPr/>
          <p:nvPr/>
        </p:nvGrpSpPr>
        <p:grpSpPr>
          <a:xfrm>
            <a:off x="4198119" y="4262903"/>
            <a:ext cx="3110928" cy="1591331"/>
            <a:chOff x="4198119" y="4782996"/>
            <a:chExt cx="3110928" cy="159133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D40C7E6B-2DFE-BC8E-982A-BA0D9D0FE372}"/>
                </a:ext>
              </a:extLst>
            </p:cNvPr>
            <p:cNvGrpSpPr/>
            <p:nvPr/>
          </p:nvGrpSpPr>
          <p:grpSpPr>
            <a:xfrm>
              <a:off x="4725993" y="4782996"/>
              <a:ext cx="2583054" cy="1591331"/>
              <a:chOff x="4536136" y="4674868"/>
              <a:chExt cx="2583054" cy="1591331"/>
            </a:xfrm>
          </p:grpSpPr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A9F95354-8773-662F-BFBA-EB0EF36D3671}"/>
                  </a:ext>
                </a:extLst>
              </p:cNvPr>
              <p:cNvGrpSpPr/>
              <p:nvPr/>
            </p:nvGrpSpPr>
            <p:grpSpPr>
              <a:xfrm>
                <a:off x="4536136" y="4674868"/>
                <a:ext cx="2583054" cy="1591331"/>
                <a:chOff x="729514" y="4672955"/>
                <a:chExt cx="2583054" cy="1591331"/>
              </a:xfrm>
            </p:grpSpPr>
            <p:sp>
              <p:nvSpPr>
                <p:cNvPr id="1040" name="Rounded Rectangle 50">
                  <a:extLst>
                    <a:ext uri="{FF2B5EF4-FFF2-40B4-BE49-F238E27FC236}">
                      <a16:creationId xmlns:a16="http://schemas.microsoft.com/office/drawing/2014/main" id="{9D56D697-2ED8-BB68-5D37-C7D9D35B109F}"/>
                    </a:ext>
                  </a:extLst>
                </p:cNvPr>
                <p:cNvSpPr/>
                <p:nvPr/>
              </p:nvSpPr>
              <p:spPr>
                <a:xfrm>
                  <a:off x="729514" y="4672955"/>
                  <a:ext cx="2513304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15992BBE-9645-EEC0-6ADF-9F7D8A1BCC04}"/>
                    </a:ext>
                  </a:extLst>
                </p:cNvPr>
                <p:cNvSpPr txBox="1"/>
                <p:nvPr/>
              </p:nvSpPr>
              <p:spPr>
                <a:xfrm>
                  <a:off x="729514" y="5883729"/>
                  <a:ext cx="2513304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Operating system</a:t>
                  </a:r>
                </a:p>
              </p:txBody>
            </p: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3501EA3A-1D9C-C7F9-E52D-70460CB90C5E}"/>
                    </a:ext>
                  </a:extLst>
                </p:cNvPr>
                <p:cNvSpPr txBox="1"/>
                <p:nvPr/>
              </p:nvSpPr>
              <p:spPr>
                <a:xfrm>
                  <a:off x="1290316" y="5239060"/>
                  <a:ext cx="1525228" cy="524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Linux</a:t>
                  </a:r>
                </a:p>
              </p:txBody>
            </p:sp>
            <p:sp>
              <p:nvSpPr>
                <p:cNvPr id="1044" name="TextBox 1043">
                  <a:extLst>
                    <a:ext uri="{FF2B5EF4-FFF2-40B4-BE49-F238E27FC236}">
                      <a16:creationId xmlns:a16="http://schemas.microsoft.com/office/drawing/2014/main" id="{482E8049-5472-561C-3137-0C008DE521C2}"/>
                    </a:ext>
                  </a:extLst>
                </p:cNvPr>
                <p:cNvSpPr txBox="1"/>
                <p:nvPr/>
              </p:nvSpPr>
              <p:spPr>
                <a:xfrm>
                  <a:off x="820953" y="5250606"/>
                  <a:ext cx="924659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Windows</a:t>
                  </a:r>
                </a:p>
              </p:txBody>
            </p: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03C023A3-B7BC-8C59-29AD-78C9CDC00A3F}"/>
                    </a:ext>
                  </a:extLst>
                </p:cNvPr>
                <p:cNvSpPr txBox="1"/>
                <p:nvPr/>
              </p:nvSpPr>
              <p:spPr>
                <a:xfrm>
                  <a:off x="2174843" y="5250605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macOS</a:t>
                  </a:r>
                </a:p>
              </p:txBody>
            </p:sp>
          </p:grpSp>
          <p:pic>
            <p:nvPicPr>
              <p:cNvPr id="1037" name="Graphic 1036">
                <a:extLst>
                  <a:ext uri="{FF2B5EF4-FFF2-40B4-BE49-F238E27FC236}">
                    <a16:creationId xmlns:a16="http://schemas.microsoft.com/office/drawing/2014/main" id="{414C2A5D-3390-EDB0-DDD2-66515DFD2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1051" y="4886218"/>
                <a:ext cx="338552" cy="416253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8" name="Graphic 1037">
                <a:extLst>
                  <a:ext uri="{FF2B5EF4-FFF2-40B4-BE49-F238E27FC236}">
                    <a16:creationId xmlns:a16="http://schemas.microsoft.com/office/drawing/2014/main" id="{72A57C81-12FA-D455-FD74-26D2119E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916168" y="4957200"/>
                <a:ext cx="347472" cy="347472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9" name="Graphic 1038">
                <a:extLst>
                  <a:ext uri="{FF2B5EF4-FFF2-40B4-BE49-F238E27FC236}">
                    <a16:creationId xmlns:a16="http://schemas.microsoft.com/office/drawing/2014/main" id="{461E9B64-067C-CA1F-89B0-EF12CD51C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0234" y="4881100"/>
                <a:ext cx="318636" cy="441188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</p:grpSp>
        <p:sp>
          <p:nvSpPr>
            <p:cNvPr id="1035" name="Title 34">
              <a:extLst>
                <a:ext uri="{FF2B5EF4-FFF2-40B4-BE49-F238E27FC236}">
                  <a16:creationId xmlns:a16="http://schemas.microsoft.com/office/drawing/2014/main" id="{77B03C67-79C1-CA33-7E6F-1E302C266824}"/>
                </a:ext>
              </a:extLst>
            </p:cNvPr>
            <p:cNvSpPr txBox="1">
              <a:spLocks/>
            </p:cNvSpPr>
            <p:nvPr/>
          </p:nvSpPr>
          <p:spPr>
            <a:xfrm>
              <a:off x="4198119" y="5189502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55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-50" normalizeH="0" baseline="0" noProof="0">
                  <a:ln w="3175"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7C6742B1-663A-EE4F-93FF-BAF05576728F}"/>
              </a:ext>
            </a:extLst>
          </p:cNvPr>
          <p:cNvGrpSpPr/>
          <p:nvPr/>
        </p:nvGrpSpPr>
        <p:grpSpPr>
          <a:xfrm>
            <a:off x="7205467" y="4262903"/>
            <a:ext cx="3598814" cy="1591331"/>
            <a:chOff x="7205467" y="4782996"/>
            <a:chExt cx="3598814" cy="1591331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3246EFAA-42AD-1585-4B70-1B2A34E4F4C7}"/>
                </a:ext>
              </a:extLst>
            </p:cNvPr>
            <p:cNvGrpSpPr/>
            <p:nvPr/>
          </p:nvGrpSpPr>
          <p:grpSpPr>
            <a:xfrm>
              <a:off x="7754030" y="4782996"/>
              <a:ext cx="3050251" cy="1591331"/>
              <a:chOff x="6054177" y="4857079"/>
              <a:chExt cx="3050251" cy="1591331"/>
            </a:xfrm>
          </p:grpSpPr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526C3201-B6FA-908C-09E4-CF4564C217C1}"/>
                  </a:ext>
                </a:extLst>
              </p:cNvPr>
              <p:cNvGrpSpPr/>
              <p:nvPr/>
            </p:nvGrpSpPr>
            <p:grpSpPr>
              <a:xfrm>
                <a:off x="6054177" y="4857079"/>
                <a:ext cx="3050251" cy="1591331"/>
                <a:chOff x="729513" y="4672955"/>
                <a:chExt cx="3050251" cy="1591331"/>
              </a:xfrm>
            </p:grpSpPr>
            <p:sp>
              <p:nvSpPr>
                <p:cNvPr id="1053" name="Rounded Rectangle 16">
                  <a:extLst>
                    <a:ext uri="{FF2B5EF4-FFF2-40B4-BE49-F238E27FC236}">
                      <a16:creationId xmlns:a16="http://schemas.microsoft.com/office/drawing/2014/main" id="{F5F39E01-519F-0BA9-11A3-29DE81A6F2E9}"/>
                    </a:ext>
                  </a:extLst>
                </p:cNvPr>
                <p:cNvSpPr/>
                <p:nvPr/>
              </p:nvSpPr>
              <p:spPr>
                <a:xfrm>
                  <a:off x="729513" y="4672955"/>
                  <a:ext cx="3050251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2B2B6374-C3D2-267D-D20C-725BC8970266}"/>
                    </a:ext>
                  </a:extLst>
                </p:cNvPr>
                <p:cNvSpPr txBox="1"/>
                <p:nvPr/>
              </p:nvSpPr>
              <p:spPr>
                <a:xfrm>
                  <a:off x="729513" y="5883729"/>
                  <a:ext cx="3050251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Ecosystem</a:t>
                  </a:r>
                </a:p>
              </p:txBody>
            </p:sp>
            <p:sp>
              <p:nvSpPr>
                <p:cNvPr id="1055" name="TextBox 1054">
                  <a:extLst>
                    <a:ext uri="{FF2B5EF4-FFF2-40B4-BE49-F238E27FC236}">
                      <a16:creationId xmlns:a16="http://schemas.microsoft.com/office/drawing/2014/main" id="{D1D80FB4-99FB-20F7-51F3-489F5DFBF5FD}"/>
                    </a:ext>
                  </a:extLst>
                </p:cNvPr>
                <p:cNvSpPr txBox="1"/>
                <p:nvPr/>
              </p:nvSpPr>
              <p:spPr>
                <a:xfrm>
                  <a:off x="2254536" y="5233877"/>
                  <a:ext cx="1525228" cy="663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Components, tools, library vendors</a:t>
                  </a:r>
                </a:p>
              </p:txBody>
            </p:sp>
            <p:sp>
              <p:nvSpPr>
                <p:cNvPr id="1056" name="TextBox 1055">
                  <a:extLst>
                    <a:ext uri="{FF2B5EF4-FFF2-40B4-BE49-F238E27FC236}">
                      <a16:creationId xmlns:a16="http://schemas.microsoft.com/office/drawing/2014/main" id="{2014E488-4052-E912-A00A-E75CB2C016ED}"/>
                    </a:ext>
                  </a:extLst>
                </p:cNvPr>
                <p:cNvSpPr txBox="1"/>
                <p:nvPr/>
              </p:nvSpPr>
              <p:spPr>
                <a:xfrm>
                  <a:off x="899274" y="5233877"/>
                  <a:ext cx="717237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NuGet</a:t>
                  </a:r>
                </a:p>
              </p:txBody>
            </p:sp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10045FCF-E379-7B70-4385-2147D39AE17A}"/>
                    </a:ext>
                  </a:extLst>
                </p:cNvPr>
                <p:cNvSpPr txBox="1"/>
                <p:nvPr/>
              </p:nvSpPr>
              <p:spPr>
                <a:xfrm>
                  <a:off x="1424368" y="5233877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Github</a:t>
                  </a: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19F0908D-03C1-48B0-DECC-6E3012EB2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123152" y="5098323"/>
                <a:ext cx="437324" cy="437324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52084A35-FBF2-E072-9822-18E966AA0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126415" y="5103036"/>
                <a:ext cx="382959" cy="382959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D3A87865-D279-2B12-476D-1B60EC351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46034" y="5086872"/>
                <a:ext cx="473044" cy="473044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</p:grpSp>
        <p:sp>
          <p:nvSpPr>
            <p:cNvPr id="1048" name="Title 34">
              <a:extLst>
                <a:ext uri="{FF2B5EF4-FFF2-40B4-BE49-F238E27FC236}">
                  <a16:creationId xmlns:a16="http://schemas.microsoft.com/office/drawing/2014/main" id="{3703F984-7103-6417-512E-A7CCD95BDDEB}"/>
                </a:ext>
              </a:extLst>
            </p:cNvPr>
            <p:cNvSpPr txBox="1">
              <a:spLocks/>
            </p:cNvSpPr>
            <p:nvPr/>
          </p:nvSpPr>
          <p:spPr>
            <a:xfrm>
              <a:off x="7205467" y="5164718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55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-50" normalizeH="0" baseline="0" noProof="0">
                  <a:ln w="3175"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  <p:sp>
        <p:nvSpPr>
          <p:cNvPr id="1065" name="Rounded Rectangle 9">
            <a:extLst>
              <a:ext uri="{FF2B5EF4-FFF2-40B4-BE49-F238E27FC236}">
                <a16:creationId xmlns:a16="http://schemas.microsoft.com/office/drawing/2014/main" id="{BF2EF0A9-50EA-2C64-2E65-F63E0922C321}"/>
              </a:ext>
            </a:extLst>
          </p:cNvPr>
          <p:cNvSpPr/>
          <p:nvPr/>
        </p:nvSpPr>
        <p:spPr bwMode="auto">
          <a:xfrm rot="10800000" flipH="1" flipV="1">
            <a:off x="1367822" y="2313665"/>
            <a:ext cx="9487221" cy="1723172"/>
          </a:xfrm>
          <a:prstGeom prst="roundRect">
            <a:avLst>
              <a:gd name="adj" fmla="val 1131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792DE612-D648-DC46-9E96-4BF624FCCE24}"/>
              </a:ext>
            </a:extLst>
          </p:cNvPr>
          <p:cNvSpPr txBox="1"/>
          <p:nvPr/>
        </p:nvSpPr>
        <p:spPr>
          <a:xfrm>
            <a:off x="3117899" y="3629394"/>
            <a:ext cx="125127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Web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B2979CD7-41BC-5BDA-28E1-C797EBF1EB31}"/>
              </a:ext>
            </a:extLst>
          </p:cNvPr>
          <p:cNvSpPr txBox="1"/>
          <p:nvPr/>
        </p:nvSpPr>
        <p:spPr>
          <a:xfrm>
            <a:off x="5547658" y="3629394"/>
            <a:ext cx="1206947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Mobile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4065064D-7365-8F8A-2293-BE3088B808DB}"/>
              </a:ext>
            </a:extLst>
          </p:cNvPr>
          <p:cNvSpPr txBox="1"/>
          <p:nvPr/>
        </p:nvSpPr>
        <p:spPr>
          <a:xfrm>
            <a:off x="6744862" y="3629394"/>
            <a:ext cx="120698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Gaming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38394FEE-AD43-7EF9-F185-050BC3F996CD}"/>
              </a:ext>
            </a:extLst>
          </p:cNvPr>
          <p:cNvSpPr txBox="1"/>
          <p:nvPr/>
        </p:nvSpPr>
        <p:spPr>
          <a:xfrm>
            <a:off x="7898956" y="3629394"/>
            <a:ext cx="1251271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IoT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A17D5290-8D89-0347-D4B8-954AADB95A35}"/>
              </a:ext>
            </a:extLst>
          </p:cNvPr>
          <p:cNvSpPr txBox="1"/>
          <p:nvPr/>
        </p:nvSpPr>
        <p:spPr>
          <a:xfrm>
            <a:off x="9084466" y="3629394"/>
            <a:ext cx="1195961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AI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923E9451-B3B5-18D3-129B-F3298794900E}"/>
              </a:ext>
            </a:extLst>
          </p:cNvPr>
          <p:cNvSpPr txBox="1"/>
          <p:nvPr/>
        </p:nvSpPr>
        <p:spPr>
          <a:xfrm>
            <a:off x="4327534" y="3629394"/>
            <a:ext cx="1251269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Desktop</a:t>
            </a:r>
          </a:p>
        </p:txBody>
      </p:sp>
      <p:sp>
        <p:nvSpPr>
          <p:cNvPr id="1073" name="Freeform: Shape 262">
            <a:extLst>
              <a:ext uri="{FF2B5EF4-FFF2-40B4-BE49-F238E27FC236}">
                <a16:creationId xmlns:a16="http://schemas.microsoft.com/office/drawing/2014/main" id="{0EE51ACC-0DAF-A4E9-2B15-2F8091D65C86}"/>
              </a:ext>
            </a:extLst>
          </p:cNvPr>
          <p:cNvSpPr/>
          <p:nvPr/>
        </p:nvSpPr>
        <p:spPr>
          <a:xfrm>
            <a:off x="3781366" y="3229573"/>
            <a:ext cx="6207" cy="6207"/>
          </a:xfrm>
          <a:custGeom>
            <a:avLst/>
            <a:gdLst>
              <a:gd name="connsiteX0" fmla="*/ 1566 w 4499"/>
              <a:gd name="connsiteY0" fmla="*/ 1566 h 0"/>
              <a:gd name="connsiteX1" fmla="*/ 5585 w 4499"/>
              <a:gd name="connsiteY1" fmla="*/ 1566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">
                <a:moveTo>
                  <a:pt x="1566" y="1566"/>
                </a:moveTo>
                <a:lnTo>
                  <a:pt x="5585" y="1566"/>
                </a:lnTo>
              </a:path>
            </a:pathLst>
          </a:custGeom>
          <a:noFill/>
          <a:ln w="4419" cap="flat">
            <a:solidFill>
              <a:srgbClr val="75757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Space Grotesk SemiBold" pitchFamily="2" charset="0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1CEF92A-B556-7F5D-738C-E0F5E62F710F}"/>
              </a:ext>
            </a:extLst>
          </p:cNvPr>
          <p:cNvSpPr txBox="1"/>
          <p:nvPr/>
        </p:nvSpPr>
        <p:spPr>
          <a:xfrm>
            <a:off x="1911575" y="3629394"/>
            <a:ext cx="125127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</a:p>
        </p:txBody>
      </p:sp>
      <p:sp>
        <p:nvSpPr>
          <p:cNvPr id="1108" name="Graphic 1075">
            <a:extLst>
              <a:ext uri="{FF2B5EF4-FFF2-40B4-BE49-F238E27FC236}">
                <a16:creationId xmlns:a16="http://schemas.microsoft.com/office/drawing/2014/main" id="{534351BF-93CD-A4FC-1C22-B08BA9DE199B}"/>
              </a:ext>
            </a:extLst>
          </p:cNvPr>
          <p:cNvSpPr/>
          <p:nvPr/>
        </p:nvSpPr>
        <p:spPr>
          <a:xfrm>
            <a:off x="2250915" y="3079673"/>
            <a:ext cx="520065" cy="339910"/>
          </a:xfrm>
          <a:custGeom>
            <a:avLst/>
            <a:gdLst>
              <a:gd name="connsiteX0" fmla="*/ 109000 w 520065"/>
              <a:gd name="connsiteY0" fmla="*/ 126550 h 339910"/>
              <a:gd name="connsiteX1" fmla="*/ 286913 w 520065"/>
              <a:gd name="connsiteY1" fmla="*/ 2400 h 339910"/>
              <a:gd name="connsiteX2" fmla="*/ 411065 w 520065"/>
              <a:gd name="connsiteY2" fmla="*/ 126550 h 339910"/>
              <a:gd name="connsiteX3" fmla="*/ 413385 w 520065"/>
              <a:gd name="connsiteY3" fmla="*/ 126550 h 339910"/>
              <a:gd name="connsiteX4" fmla="*/ 520065 w 520065"/>
              <a:gd name="connsiteY4" fmla="*/ 233230 h 339910"/>
              <a:gd name="connsiteX5" fmla="*/ 413385 w 520065"/>
              <a:gd name="connsiteY5" fmla="*/ 339910 h 339910"/>
              <a:gd name="connsiteX6" fmla="*/ 106680 w 520065"/>
              <a:gd name="connsiteY6" fmla="*/ 339910 h 339910"/>
              <a:gd name="connsiteX7" fmla="*/ 0 w 520065"/>
              <a:gd name="connsiteY7" fmla="*/ 233230 h 339910"/>
              <a:gd name="connsiteX8" fmla="*/ 106680 w 520065"/>
              <a:gd name="connsiteY8" fmla="*/ 126550 h 339910"/>
              <a:gd name="connsiteX9" fmla="*/ 109000 w 520065"/>
              <a:gd name="connsiteY9" fmla="*/ 126550 h 33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065" h="339910">
                <a:moveTo>
                  <a:pt x="109000" y="126550"/>
                </a:moveTo>
                <a:cubicBezTo>
                  <a:pt x="123847" y="43137"/>
                  <a:pt x="203501" y="-12447"/>
                  <a:pt x="286913" y="2400"/>
                </a:cubicBezTo>
                <a:cubicBezTo>
                  <a:pt x="350230" y="13669"/>
                  <a:pt x="399797" y="63234"/>
                  <a:pt x="411065" y="126550"/>
                </a:cubicBezTo>
                <a:lnTo>
                  <a:pt x="413385" y="126550"/>
                </a:lnTo>
                <a:cubicBezTo>
                  <a:pt x="472302" y="126550"/>
                  <a:pt x="520065" y="174313"/>
                  <a:pt x="520065" y="233230"/>
                </a:cubicBezTo>
                <a:cubicBezTo>
                  <a:pt x="520065" y="292147"/>
                  <a:pt x="472302" y="339910"/>
                  <a:pt x="413385" y="339910"/>
                </a:cubicBezTo>
                <a:lnTo>
                  <a:pt x="106680" y="339910"/>
                </a:lnTo>
                <a:cubicBezTo>
                  <a:pt x="47762" y="339910"/>
                  <a:pt x="0" y="292147"/>
                  <a:pt x="0" y="233230"/>
                </a:cubicBezTo>
                <a:cubicBezTo>
                  <a:pt x="0" y="174313"/>
                  <a:pt x="47762" y="126550"/>
                  <a:pt x="106680" y="126550"/>
                </a:cubicBezTo>
                <a:lnTo>
                  <a:pt x="109000" y="126550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7" name="Graphic 1076">
            <a:extLst>
              <a:ext uri="{FF2B5EF4-FFF2-40B4-BE49-F238E27FC236}">
                <a16:creationId xmlns:a16="http://schemas.microsoft.com/office/drawing/2014/main" id="{2B9706AD-E8FE-C9D6-FAD0-3ADA15D42902}"/>
              </a:ext>
            </a:extLst>
          </p:cNvPr>
          <p:cNvSpPr/>
          <p:nvPr/>
        </p:nvSpPr>
        <p:spPr>
          <a:xfrm>
            <a:off x="4683289" y="2992747"/>
            <a:ext cx="533373" cy="506730"/>
          </a:xfrm>
          <a:custGeom>
            <a:avLst/>
            <a:gdLst>
              <a:gd name="connsiteX0" fmla="*/ 126683 w 533373"/>
              <a:gd name="connsiteY0" fmla="*/ 506730 h 506730"/>
              <a:gd name="connsiteX1" fmla="*/ 106686 w 533373"/>
              <a:gd name="connsiteY1" fmla="*/ 486722 h 506730"/>
              <a:gd name="connsiteX2" fmla="*/ 123962 w 533373"/>
              <a:gd name="connsiteY2" fmla="*/ 466912 h 506730"/>
              <a:gd name="connsiteX3" fmla="*/ 126683 w 533373"/>
              <a:gd name="connsiteY3" fmla="*/ 466725 h 506730"/>
              <a:gd name="connsiteX4" fmla="*/ 173328 w 533373"/>
              <a:gd name="connsiteY4" fmla="*/ 466725 h 506730"/>
              <a:gd name="connsiteX5" fmla="*/ 173328 w 533373"/>
              <a:gd name="connsiteY5" fmla="*/ 400103 h 506730"/>
              <a:gd name="connsiteX6" fmla="*/ 60008 w 533373"/>
              <a:gd name="connsiteY6" fmla="*/ 400103 h 506730"/>
              <a:gd name="connsiteX7" fmla="*/ 133 w 533373"/>
              <a:gd name="connsiteY7" fmla="*/ 344203 h 506730"/>
              <a:gd name="connsiteX8" fmla="*/ 0 w 533373"/>
              <a:gd name="connsiteY8" fmla="*/ 340096 h 506730"/>
              <a:gd name="connsiteX9" fmla="*/ 0 w 533373"/>
              <a:gd name="connsiteY9" fmla="*/ 60008 h 506730"/>
              <a:gd name="connsiteX10" fmla="*/ 55900 w 533373"/>
              <a:gd name="connsiteY10" fmla="*/ 133 h 506730"/>
              <a:gd name="connsiteX11" fmla="*/ 60008 w 533373"/>
              <a:gd name="connsiteY11" fmla="*/ 0 h 506730"/>
              <a:gd name="connsiteX12" fmla="*/ 473366 w 533373"/>
              <a:gd name="connsiteY12" fmla="*/ 0 h 506730"/>
              <a:gd name="connsiteX13" fmla="*/ 533240 w 533373"/>
              <a:gd name="connsiteY13" fmla="*/ 55900 h 506730"/>
              <a:gd name="connsiteX14" fmla="*/ 533373 w 533373"/>
              <a:gd name="connsiteY14" fmla="*/ 60008 h 506730"/>
              <a:gd name="connsiteX15" fmla="*/ 533373 w 533373"/>
              <a:gd name="connsiteY15" fmla="*/ 340096 h 506730"/>
              <a:gd name="connsiteX16" fmla="*/ 477473 w 533373"/>
              <a:gd name="connsiteY16" fmla="*/ 399970 h 506730"/>
              <a:gd name="connsiteX17" fmla="*/ 473366 w 533373"/>
              <a:gd name="connsiteY17" fmla="*/ 400103 h 506730"/>
              <a:gd name="connsiteX18" fmla="*/ 360018 w 533373"/>
              <a:gd name="connsiteY18" fmla="*/ 400103 h 506730"/>
              <a:gd name="connsiteX19" fmla="*/ 360018 w 533373"/>
              <a:gd name="connsiteY19" fmla="*/ 466725 h 506730"/>
              <a:gd name="connsiteX20" fmla="*/ 406718 w 533373"/>
              <a:gd name="connsiteY20" fmla="*/ 466725 h 506730"/>
              <a:gd name="connsiteX21" fmla="*/ 426923 w 533373"/>
              <a:gd name="connsiteY21" fmla="*/ 486522 h 506730"/>
              <a:gd name="connsiteX22" fmla="*/ 409438 w 533373"/>
              <a:gd name="connsiteY22" fmla="*/ 506570 h 506730"/>
              <a:gd name="connsiteX23" fmla="*/ 406718 w 533373"/>
              <a:gd name="connsiteY23" fmla="*/ 506730 h 506730"/>
              <a:gd name="connsiteX24" fmla="*/ 126683 w 533373"/>
              <a:gd name="connsiteY24" fmla="*/ 506730 h 506730"/>
              <a:gd name="connsiteX25" fmla="*/ 319987 w 533373"/>
              <a:gd name="connsiteY25" fmla="*/ 400103 h 506730"/>
              <a:gd name="connsiteX26" fmla="*/ 213307 w 533373"/>
              <a:gd name="connsiteY26" fmla="*/ 400103 h 506730"/>
              <a:gd name="connsiteX27" fmla="*/ 213333 w 533373"/>
              <a:gd name="connsiteY27" fmla="*/ 466725 h 506730"/>
              <a:gd name="connsiteX28" fmla="*/ 320013 w 533373"/>
              <a:gd name="connsiteY28" fmla="*/ 466725 h 506730"/>
              <a:gd name="connsiteX29" fmla="*/ 319987 w 533373"/>
              <a:gd name="connsiteY29" fmla="*/ 400103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373" h="506730">
                <a:moveTo>
                  <a:pt x="126683" y="506730"/>
                </a:moveTo>
                <a:cubicBezTo>
                  <a:pt x="115636" y="506727"/>
                  <a:pt x="106683" y="497769"/>
                  <a:pt x="106686" y="486722"/>
                </a:cubicBezTo>
                <a:cubicBezTo>
                  <a:pt x="106689" y="476729"/>
                  <a:pt x="114064" y="468275"/>
                  <a:pt x="123962" y="466912"/>
                </a:cubicBezTo>
                <a:lnTo>
                  <a:pt x="126683" y="466725"/>
                </a:lnTo>
                <a:lnTo>
                  <a:pt x="173328" y="466725"/>
                </a:lnTo>
                <a:lnTo>
                  <a:pt x="173328" y="400103"/>
                </a:lnTo>
                <a:lnTo>
                  <a:pt x="60008" y="400103"/>
                </a:lnTo>
                <a:cubicBezTo>
                  <a:pt x="28457" y="400106"/>
                  <a:pt x="2293" y="375679"/>
                  <a:pt x="133" y="344203"/>
                </a:cubicBezTo>
                <a:lnTo>
                  <a:pt x="0" y="340096"/>
                </a:lnTo>
                <a:lnTo>
                  <a:pt x="0" y="60008"/>
                </a:lnTo>
                <a:cubicBezTo>
                  <a:pt x="-4" y="28457"/>
                  <a:pt x="24424" y="2293"/>
                  <a:pt x="55900" y="133"/>
                </a:cubicBezTo>
                <a:lnTo>
                  <a:pt x="60008" y="0"/>
                </a:lnTo>
                <a:lnTo>
                  <a:pt x="473366" y="0"/>
                </a:lnTo>
                <a:cubicBezTo>
                  <a:pt x="504916" y="-4"/>
                  <a:pt x="531080" y="24424"/>
                  <a:pt x="533240" y="55900"/>
                </a:cubicBezTo>
                <a:lnTo>
                  <a:pt x="533373" y="60008"/>
                </a:lnTo>
                <a:lnTo>
                  <a:pt x="533373" y="340096"/>
                </a:lnTo>
                <a:cubicBezTo>
                  <a:pt x="533376" y="371646"/>
                  <a:pt x="508949" y="397810"/>
                  <a:pt x="477473" y="399970"/>
                </a:cubicBezTo>
                <a:lnTo>
                  <a:pt x="473366" y="400103"/>
                </a:lnTo>
                <a:lnTo>
                  <a:pt x="360018" y="400103"/>
                </a:lnTo>
                <a:lnTo>
                  <a:pt x="360018" y="466725"/>
                </a:lnTo>
                <a:lnTo>
                  <a:pt x="406718" y="466725"/>
                </a:lnTo>
                <a:cubicBezTo>
                  <a:pt x="417764" y="466613"/>
                  <a:pt x="426811" y="475475"/>
                  <a:pt x="426923" y="486522"/>
                </a:cubicBezTo>
                <a:cubicBezTo>
                  <a:pt x="427027" y="496673"/>
                  <a:pt x="419508" y="505293"/>
                  <a:pt x="409438" y="506570"/>
                </a:cubicBezTo>
                <a:lnTo>
                  <a:pt x="406718" y="506730"/>
                </a:lnTo>
                <a:lnTo>
                  <a:pt x="126683" y="506730"/>
                </a:lnTo>
                <a:close/>
                <a:moveTo>
                  <a:pt x="319987" y="400103"/>
                </a:moveTo>
                <a:lnTo>
                  <a:pt x="213307" y="400103"/>
                </a:lnTo>
                <a:lnTo>
                  <a:pt x="213333" y="466725"/>
                </a:lnTo>
                <a:lnTo>
                  <a:pt x="320013" y="466725"/>
                </a:lnTo>
                <a:lnTo>
                  <a:pt x="319987" y="400103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6" name="Graphic 1077">
            <a:extLst>
              <a:ext uri="{FF2B5EF4-FFF2-40B4-BE49-F238E27FC236}">
                <a16:creationId xmlns:a16="http://schemas.microsoft.com/office/drawing/2014/main" id="{1CA543DE-4A08-F13E-0EC0-539751078187}"/>
              </a:ext>
            </a:extLst>
          </p:cNvPr>
          <p:cNvSpPr/>
          <p:nvPr/>
        </p:nvSpPr>
        <p:spPr>
          <a:xfrm>
            <a:off x="5970867" y="2921474"/>
            <a:ext cx="320040" cy="533400"/>
          </a:xfrm>
          <a:custGeom>
            <a:avLst/>
            <a:gdLst>
              <a:gd name="connsiteX0" fmla="*/ 260033 w 320040"/>
              <a:gd name="connsiteY0" fmla="*/ 0 h 533400"/>
              <a:gd name="connsiteX1" fmla="*/ 320040 w 320040"/>
              <a:gd name="connsiteY1" fmla="*/ 60008 h 533400"/>
              <a:gd name="connsiteX2" fmla="*/ 320040 w 320040"/>
              <a:gd name="connsiteY2" fmla="*/ 473393 h 533400"/>
              <a:gd name="connsiteX3" fmla="*/ 260033 w 320040"/>
              <a:gd name="connsiteY3" fmla="*/ 533400 h 533400"/>
              <a:gd name="connsiteX4" fmla="*/ 60008 w 320040"/>
              <a:gd name="connsiteY4" fmla="*/ 533400 h 533400"/>
              <a:gd name="connsiteX5" fmla="*/ 0 w 320040"/>
              <a:gd name="connsiteY5" fmla="*/ 473393 h 533400"/>
              <a:gd name="connsiteX6" fmla="*/ 0 w 320040"/>
              <a:gd name="connsiteY6" fmla="*/ 60008 h 533400"/>
              <a:gd name="connsiteX7" fmla="*/ 60008 w 320040"/>
              <a:gd name="connsiteY7" fmla="*/ 0 h 533400"/>
              <a:gd name="connsiteX8" fmla="*/ 260033 w 320040"/>
              <a:gd name="connsiteY8" fmla="*/ 0 h 533400"/>
              <a:gd name="connsiteX9" fmla="*/ 193358 w 320040"/>
              <a:gd name="connsiteY9" fmla="*/ 426720 h 533400"/>
              <a:gd name="connsiteX10" fmla="*/ 126683 w 320040"/>
              <a:gd name="connsiteY10" fmla="*/ 426720 h 533400"/>
              <a:gd name="connsiteX11" fmla="*/ 106680 w 320040"/>
              <a:gd name="connsiteY11" fmla="*/ 446723 h 533400"/>
              <a:gd name="connsiteX12" fmla="*/ 126683 w 320040"/>
              <a:gd name="connsiteY12" fmla="*/ 466725 h 533400"/>
              <a:gd name="connsiteX13" fmla="*/ 193358 w 320040"/>
              <a:gd name="connsiteY13" fmla="*/ 466725 h 533400"/>
              <a:gd name="connsiteX14" fmla="*/ 213360 w 320040"/>
              <a:gd name="connsiteY14" fmla="*/ 446723 h 533400"/>
              <a:gd name="connsiteX15" fmla="*/ 193358 w 320040"/>
              <a:gd name="connsiteY15" fmla="*/ 42672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0040" h="533400">
                <a:moveTo>
                  <a:pt x="260033" y="0"/>
                </a:moveTo>
                <a:cubicBezTo>
                  <a:pt x="293173" y="0"/>
                  <a:pt x="320040" y="26866"/>
                  <a:pt x="320040" y="60008"/>
                </a:cubicBezTo>
                <a:lnTo>
                  <a:pt x="320040" y="473393"/>
                </a:lnTo>
                <a:cubicBezTo>
                  <a:pt x="320040" y="506533"/>
                  <a:pt x="293173" y="533400"/>
                  <a:pt x="260033" y="533400"/>
                </a:cubicBezTo>
                <a:lnTo>
                  <a:pt x="60008" y="533400"/>
                </a:lnTo>
                <a:cubicBezTo>
                  <a:pt x="26866" y="533400"/>
                  <a:pt x="0" y="506533"/>
                  <a:pt x="0" y="473393"/>
                </a:cubicBez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260033" y="0"/>
                </a:lnTo>
                <a:close/>
                <a:moveTo>
                  <a:pt x="193358" y="426720"/>
                </a:moveTo>
                <a:lnTo>
                  <a:pt x="126683" y="426720"/>
                </a:lnTo>
                <a:cubicBezTo>
                  <a:pt x="115636" y="426720"/>
                  <a:pt x="106680" y="435676"/>
                  <a:pt x="106680" y="446723"/>
                </a:cubicBezTo>
                <a:cubicBezTo>
                  <a:pt x="106680" y="457769"/>
                  <a:pt x="115636" y="466725"/>
                  <a:pt x="126683" y="466725"/>
                </a:cubicBezTo>
                <a:lnTo>
                  <a:pt x="193358" y="466725"/>
                </a:lnTo>
                <a:cubicBezTo>
                  <a:pt x="204404" y="466725"/>
                  <a:pt x="213360" y="457769"/>
                  <a:pt x="213360" y="446723"/>
                </a:cubicBezTo>
                <a:cubicBezTo>
                  <a:pt x="213360" y="435676"/>
                  <a:pt x="204404" y="426720"/>
                  <a:pt x="193358" y="426720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5" name="Graphic 1078">
            <a:extLst>
              <a:ext uri="{FF2B5EF4-FFF2-40B4-BE49-F238E27FC236}">
                <a16:creationId xmlns:a16="http://schemas.microsoft.com/office/drawing/2014/main" id="{B3446F7C-F6A8-E37E-054A-BCD140FED3C2}"/>
              </a:ext>
            </a:extLst>
          </p:cNvPr>
          <p:cNvSpPr/>
          <p:nvPr/>
        </p:nvSpPr>
        <p:spPr>
          <a:xfrm>
            <a:off x="7070524" y="3034936"/>
            <a:ext cx="533474" cy="373380"/>
          </a:xfrm>
          <a:custGeom>
            <a:avLst/>
            <a:gdLst>
              <a:gd name="connsiteX0" fmla="*/ 346694 w 533474"/>
              <a:gd name="connsiteY0" fmla="*/ 0 h 373380"/>
              <a:gd name="connsiteX1" fmla="*/ 533475 w 533474"/>
              <a:gd name="connsiteY1" fmla="*/ 186599 h 373380"/>
              <a:gd name="connsiteX2" fmla="*/ 353095 w 533474"/>
              <a:gd name="connsiteY2" fmla="*/ 373273 h 373380"/>
              <a:gd name="connsiteX3" fmla="*/ 346694 w 533474"/>
              <a:gd name="connsiteY3" fmla="*/ 373380 h 373380"/>
              <a:gd name="connsiteX4" fmla="*/ 186781 w 533474"/>
              <a:gd name="connsiteY4" fmla="*/ 373380 h 373380"/>
              <a:gd name="connsiteX5" fmla="*/ 0 w 533474"/>
              <a:gd name="connsiteY5" fmla="*/ 186781 h 373380"/>
              <a:gd name="connsiteX6" fmla="*/ 180380 w 533474"/>
              <a:gd name="connsiteY6" fmla="*/ 107 h 373380"/>
              <a:gd name="connsiteX7" fmla="*/ 186754 w 533474"/>
              <a:gd name="connsiteY7" fmla="*/ 0 h 373380"/>
              <a:gd name="connsiteX8" fmla="*/ 346668 w 533474"/>
              <a:gd name="connsiteY8" fmla="*/ 0 h 373380"/>
              <a:gd name="connsiteX9" fmla="*/ 340080 w 533474"/>
              <a:gd name="connsiteY9" fmla="*/ 200025 h 373380"/>
              <a:gd name="connsiteX10" fmla="*/ 306743 w 533474"/>
              <a:gd name="connsiteY10" fmla="*/ 233363 h 373380"/>
              <a:gd name="connsiteX11" fmla="*/ 340080 w 533474"/>
              <a:gd name="connsiteY11" fmla="*/ 266700 h 373380"/>
              <a:gd name="connsiteX12" fmla="*/ 373418 w 533474"/>
              <a:gd name="connsiteY12" fmla="*/ 233363 h 373380"/>
              <a:gd name="connsiteX13" fmla="*/ 340080 w 533474"/>
              <a:gd name="connsiteY13" fmla="*/ 200025 h 373380"/>
              <a:gd name="connsiteX14" fmla="*/ 160058 w 533474"/>
              <a:gd name="connsiteY14" fmla="*/ 106680 h 373380"/>
              <a:gd name="connsiteX15" fmla="*/ 140242 w 533474"/>
              <a:gd name="connsiteY15" fmla="*/ 123962 h 373380"/>
              <a:gd name="connsiteX16" fmla="*/ 140055 w 533474"/>
              <a:gd name="connsiteY16" fmla="*/ 126683 h 373380"/>
              <a:gd name="connsiteX17" fmla="*/ 140055 w 533474"/>
              <a:gd name="connsiteY17" fmla="*/ 166634 h 373380"/>
              <a:gd name="connsiteX18" fmla="*/ 100050 w 533474"/>
              <a:gd name="connsiteY18" fmla="*/ 166634 h 373380"/>
              <a:gd name="connsiteX19" fmla="*/ 79845 w 533474"/>
              <a:gd name="connsiteY19" fmla="*/ 186431 h 373380"/>
              <a:gd name="connsiteX20" fmla="*/ 97330 w 533474"/>
              <a:gd name="connsiteY20" fmla="*/ 206479 h 373380"/>
              <a:gd name="connsiteX21" fmla="*/ 100050 w 533474"/>
              <a:gd name="connsiteY21" fmla="*/ 206666 h 373380"/>
              <a:gd name="connsiteX22" fmla="*/ 140055 w 533474"/>
              <a:gd name="connsiteY22" fmla="*/ 206639 h 373380"/>
              <a:gd name="connsiteX23" fmla="*/ 140055 w 533474"/>
              <a:gd name="connsiteY23" fmla="*/ 246698 h 373380"/>
              <a:gd name="connsiteX24" fmla="*/ 160064 w 533474"/>
              <a:gd name="connsiteY24" fmla="*/ 266695 h 373380"/>
              <a:gd name="connsiteX25" fmla="*/ 179873 w 533474"/>
              <a:gd name="connsiteY25" fmla="*/ 249418 h 373380"/>
              <a:gd name="connsiteX26" fmla="*/ 180060 w 533474"/>
              <a:gd name="connsiteY26" fmla="*/ 246698 h 373380"/>
              <a:gd name="connsiteX27" fmla="*/ 180060 w 533474"/>
              <a:gd name="connsiteY27" fmla="*/ 206639 h 373380"/>
              <a:gd name="connsiteX28" fmla="*/ 220065 w 533474"/>
              <a:gd name="connsiteY28" fmla="*/ 206639 h 373380"/>
              <a:gd name="connsiteX29" fmla="*/ 239878 w 533474"/>
              <a:gd name="connsiteY29" fmla="*/ 186450 h 373380"/>
              <a:gd name="connsiteX30" fmla="*/ 222785 w 533474"/>
              <a:gd name="connsiteY30" fmla="*/ 166848 h 373380"/>
              <a:gd name="connsiteX31" fmla="*/ 220065 w 533474"/>
              <a:gd name="connsiteY31" fmla="*/ 166661 h 373380"/>
              <a:gd name="connsiteX32" fmla="*/ 180060 w 533474"/>
              <a:gd name="connsiteY32" fmla="*/ 166634 h 373380"/>
              <a:gd name="connsiteX33" fmla="*/ 180060 w 533474"/>
              <a:gd name="connsiteY33" fmla="*/ 126683 h 373380"/>
              <a:gd name="connsiteX34" fmla="*/ 160058 w 533474"/>
              <a:gd name="connsiteY34" fmla="*/ 106680 h 373380"/>
              <a:gd name="connsiteX35" fmla="*/ 393420 w 533474"/>
              <a:gd name="connsiteY35" fmla="*/ 106680 h 373380"/>
              <a:gd name="connsiteX36" fmla="*/ 360083 w 533474"/>
              <a:gd name="connsiteY36" fmla="*/ 140018 h 373380"/>
              <a:gd name="connsiteX37" fmla="*/ 393420 w 533474"/>
              <a:gd name="connsiteY37" fmla="*/ 173355 h 373380"/>
              <a:gd name="connsiteX38" fmla="*/ 426758 w 533474"/>
              <a:gd name="connsiteY38" fmla="*/ 140018 h 373380"/>
              <a:gd name="connsiteX39" fmla="*/ 393420 w 533474"/>
              <a:gd name="connsiteY39" fmla="*/ 10668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74" h="373380">
                <a:moveTo>
                  <a:pt x="346694" y="0"/>
                </a:moveTo>
                <a:cubicBezTo>
                  <a:pt x="449801" y="-50"/>
                  <a:pt x="533424" y="83493"/>
                  <a:pt x="533475" y="186599"/>
                </a:cubicBezTo>
                <a:cubicBezTo>
                  <a:pt x="533526" y="287284"/>
                  <a:pt x="453724" y="369870"/>
                  <a:pt x="353095" y="373273"/>
                </a:cubicBezTo>
                <a:lnTo>
                  <a:pt x="346694" y="373380"/>
                </a:lnTo>
                <a:lnTo>
                  <a:pt x="186781" y="373380"/>
                </a:lnTo>
                <a:cubicBezTo>
                  <a:pt x="83675" y="373431"/>
                  <a:pt x="50" y="289887"/>
                  <a:pt x="0" y="186781"/>
                </a:cubicBezTo>
                <a:cubicBezTo>
                  <a:pt x="-49" y="86096"/>
                  <a:pt x="79752" y="3510"/>
                  <a:pt x="180380" y="107"/>
                </a:cubicBezTo>
                <a:lnTo>
                  <a:pt x="186754" y="0"/>
                </a:lnTo>
                <a:lnTo>
                  <a:pt x="346668" y="0"/>
                </a:lnTo>
                <a:close/>
                <a:moveTo>
                  <a:pt x="340080" y="200025"/>
                </a:moveTo>
                <a:cubicBezTo>
                  <a:pt x="321667" y="200025"/>
                  <a:pt x="306743" y="214950"/>
                  <a:pt x="306743" y="233363"/>
                </a:cubicBezTo>
                <a:cubicBezTo>
                  <a:pt x="306743" y="251776"/>
                  <a:pt x="321667" y="266700"/>
                  <a:pt x="340080" y="266700"/>
                </a:cubicBezTo>
                <a:cubicBezTo>
                  <a:pt x="358493" y="266700"/>
                  <a:pt x="373418" y="251776"/>
                  <a:pt x="373418" y="233363"/>
                </a:cubicBezTo>
                <a:cubicBezTo>
                  <a:pt x="373418" y="214950"/>
                  <a:pt x="358493" y="200025"/>
                  <a:pt x="340080" y="200025"/>
                </a:cubicBezTo>
                <a:close/>
                <a:moveTo>
                  <a:pt x="160058" y="106680"/>
                </a:moveTo>
                <a:cubicBezTo>
                  <a:pt x="150062" y="106681"/>
                  <a:pt x="141601" y="114060"/>
                  <a:pt x="140242" y="123962"/>
                </a:cubicBezTo>
                <a:lnTo>
                  <a:pt x="140055" y="126683"/>
                </a:lnTo>
                <a:lnTo>
                  <a:pt x="140055" y="166634"/>
                </a:lnTo>
                <a:lnTo>
                  <a:pt x="100050" y="166634"/>
                </a:lnTo>
                <a:cubicBezTo>
                  <a:pt x="89004" y="166522"/>
                  <a:pt x="79957" y="175385"/>
                  <a:pt x="79845" y="186431"/>
                </a:cubicBezTo>
                <a:cubicBezTo>
                  <a:pt x="79742" y="196582"/>
                  <a:pt x="87259" y="205202"/>
                  <a:pt x="97330" y="206479"/>
                </a:cubicBezTo>
                <a:lnTo>
                  <a:pt x="100050" y="206666"/>
                </a:lnTo>
                <a:lnTo>
                  <a:pt x="140055" y="206639"/>
                </a:lnTo>
                <a:lnTo>
                  <a:pt x="140055" y="246698"/>
                </a:lnTo>
                <a:cubicBezTo>
                  <a:pt x="140059" y="257744"/>
                  <a:pt x="149017" y="266697"/>
                  <a:pt x="160064" y="266695"/>
                </a:cubicBezTo>
                <a:cubicBezTo>
                  <a:pt x="170055" y="266692"/>
                  <a:pt x="178512" y="259315"/>
                  <a:pt x="179873" y="249418"/>
                </a:cubicBezTo>
                <a:lnTo>
                  <a:pt x="180060" y="246698"/>
                </a:lnTo>
                <a:lnTo>
                  <a:pt x="180060" y="206639"/>
                </a:lnTo>
                <a:lnTo>
                  <a:pt x="220065" y="206639"/>
                </a:lnTo>
                <a:cubicBezTo>
                  <a:pt x="231112" y="206535"/>
                  <a:pt x="239982" y="197497"/>
                  <a:pt x="239878" y="186450"/>
                </a:cubicBezTo>
                <a:cubicBezTo>
                  <a:pt x="239788" y="176598"/>
                  <a:pt x="232533" y="168280"/>
                  <a:pt x="222785" y="166848"/>
                </a:cubicBezTo>
                <a:lnTo>
                  <a:pt x="220065" y="166661"/>
                </a:lnTo>
                <a:lnTo>
                  <a:pt x="180060" y="166634"/>
                </a:lnTo>
                <a:lnTo>
                  <a:pt x="180060" y="126683"/>
                </a:lnTo>
                <a:cubicBezTo>
                  <a:pt x="180060" y="115636"/>
                  <a:pt x="171105" y="106680"/>
                  <a:pt x="160058" y="106680"/>
                </a:cubicBezTo>
                <a:close/>
                <a:moveTo>
                  <a:pt x="393420" y="106680"/>
                </a:moveTo>
                <a:cubicBezTo>
                  <a:pt x="375007" y="106680"/>
                  <a:pt x="360083" y="121606"/>
                  <a:pt x="360083" y="140018"/>
                </a:cubicBezTo>
                <a:cubicBezTo>
                  <a:pt x="360083" y="158431"/>
                  <a:pt x="375007" y="173355"/>
                  <a:pt x="393420" y="173355"/>
                </a:cubicBezTo>
                <a:cubicBezTo>
                  <a:pt x="411833" y="173355"/>
                  <a:pt x="426758" y="158431"/>
                  <a:pt x="426758" y="140018"/>
                </a:cubicBezTo>
                <a:cubicBezTo>
                  <a:pt x="426758" y="121606"/>
                  <a:pt x="411833" y="106680"/>
                  <a:pt x="393420" y="106680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4" name="Graphic 1079">
            <a:extLst>
              <a:ext uri="{FF2B5EF4-FFF2-40B4-BE49-F238E27FC236}">
                <a16:creationId xmlns:a16="http://schemas.microsoft.com/office/drawing/2014/main" id="{FED21BBA-48F3-FD00-141D-9C43CE097D13}"/>
              </a:ext>
            </a:extLst>
          </p:cNvPr>
          <p:cNvSpPr/>
          <p:nvPr/>
        </p:nvSpPr>
        <p:spPr>
          <a:xfrm>
            <a:off x="8233519" y="2943564"/>
            <a:ext cx="533390" cy="533690"/>
          </a:xfrm>
          <a:custGeom>
            <a:avLst/>
            <a:gdLst>
              <a:gd name="connsiteX0" fmla="*/ 453376 w 533390"/>
              <a:gd name="connsiteY0" fmla="*/ 66645 h 533690"/>
              <a:gd name="connsiteX1" fmla="*/ 386728 w 533390"/>
              <a:gd name="connsiteY1" fmla="*/ 133347 h 533690"/>
              <a:gd name="connsiteX2" fmla="*/ 373046 w 533390"/>
              <a:gd name="connsiteY2" fmla="*/ 131934 h 533690"/>
              <a:gd name="connsiteX3" fmla="*/ 338908 w 533390"/>
              <a:gd name="connsiteY3" fmla="*/ 188421 h 533690"/>
              <a:gd name="connsiteX4" fmla="*/ 373366 w 533390"/>
              <a:gd name="connsiteY4" fmla="*/ 266910 h 533690"/>
              <a:gd name="connsiteX5" fmla="*/ 373366 w 533390"/>
              <a:gd name="connsiteY5" fmla="*/ 268457 h 533690"/>
              <a:gd name="connsiteX6" fmla="*/ 407930 w 533390"/>
              <a:gd name="connsiteY6" fmla="*/ 275418 h 533690"/>
              <a:gd name="connsiteX7" fmla="*/ 498187 w 533390"/>
              <a:gd name="connsiteY7" fmla="*/ 248129 h 533690"/>
              <a:gd name="connsiteX8" fmla="*/ 525476 w 533390"/>
              <a:gd name="connsiteY8" fmla="*/ 338389 h 533690"/>
              <a:gd name="connsiteX9" fmla="*/ 435219 w 533390"/>
              <a:gd name="connsiteY9" fmla="*/ 365675 h 533690"/>
              <a:gd name="connsiteX10" fmla="*/ 400489 w 533390"/>
              <a:gd name="connsiteY10" fmla="*/ 314730 h 533690"/>
              <a:gd name="connsiteX11" fmla="*/ 365285 w 533390"/>
              <a:gd name="connsiteY11" fmla="*/ 307662 h 533690"/>
              <a:gd name="connsiteX12" fmla="*/ 318826 w 533390"/>
              <a:gd name="connsiteY12" fmla="*/ 360015 h 533690"/>
              <a:gd name="connsiteX13" fmla="*/ 332028 w 533390"/>
              <a:gd name="connsiteY13" fmla="*/ 400340 h 533690"/>
              <a:gd name="connsiteX14" fmla="*/ 333361 w 533390"/>
              <a:gd name="connsiteY14" fmla="*/ 400340 h 533690"/>
              <a:gd name="connsiteX15" fmla="*/ 399988 w 533390"/>
              <a:gd name="connsiteY15" fmla="*/ 467063 h 533690"/>
              <a:gd name="connsiteX16" fmla="*/ 333265 w 533390"/>
              <a:gd name="connsiteY16" fmla="*/ 533690 h 533690"/>
              <a:gd name="connsiteX17" fmla="*/ 266638 w 533390"/>
              <a:gd name="connsiteY17" fmla="*/ 466967 h 533690"/>
              <a:gd name="connsiteX18" fmla="*/ 294103 w 533390"/>
              <a:gd name="connsiteY18" fmla="*/ 413089 h 533690"/>
              <a:gd name="connsiteX19" fmla="*/ 280874 w 533390"/>
              <a:gd name="connsiteY19" fmla="*/ 372657 h 533690"/>
              <a:gd name="connsiteX20" fmla="*/ 180809 w 533390"/>
              <a:gd name="connsiteY20" fmla="*/ 330172 h 533690"/>
              <a:gd name="connsiteX21" fmla="*/ 132936 w 533390"/>
              <a:gd name="connsiteY21" fmla="*/ 352788 h 533690"/>
              <a:gd name="connsiteX22" fmla="*/ 74153 w 533390"/>
              <a:gd name="connsiteY22" fmla="*/ 426514 h 533690"/>
              <a:gd name="connsiteX23" fmla="*/ 426 w 533390"/>
              <a:gd name="connsiteY23" fmla="*/ 367734 h 533690"/>
              <a:gd name="connsiteX24" fmla="*/ 59209 w 533390"/>
              <a:gd name="connsiteY24" fmla="*/ 294004 h 533690"/>
              <a:gd name="connsiteX25" fmla="*/ 116721 w 533390"/>
              <a:gd name="connsiteY25" fmla="*/ 316197 h 533690"/>
              <a:gd name="connsiteX26" fmla="*/ 163500 w 533390"/>
              <a:gd name="connsiteY26" fmla="*/ 294114 h 533690"/>
              <a:gd name="connsiteX27" fmla="*/ 184409 w 533390"/>
              <a:gd name="connsiteY27" fmla="*/ 198982 h 533690"/>
              <a:gd name="connsiteX28" fmla="*/ 157979 w 533390"/>
              <a:gd name="connsiteY28" fmla="*/ 168845 h 533690"/>
              <a:gd name="connsiteX29" fmla="*/ 71384 w 533390"/>
              <a:gd name="connsiteY29" fmla="*/ 131530 h 533690"/>
              <a:gd name="connsiteX30" fmla="*/ 108698 w 533390"/>
              <a:gd name="connsiteY30" fmla="*/ 44935 h 533690"/>
              <a:gd name="connsiteX31" fmla="*/ 195294 w 533390"/>
              <a:gd name="connsiteY31" fmla="*/ 82249 h 533690"/>
              <a:gd name="connsiteX32" fmla="*/ 189023 w 533390"/>
              <a:gd name="connsiteY32" fmla="*/ 143562 h 533690"/>
              <a:gd name="connsiteX33" fmla="*/ 215240 w 533390"/>
              <a:gd name="connsiteY33" fmla="*/ 173432 h 533690"/>
              <a:gd name="connsiteX34" fmla="*/ 266686 w 533390"/>
              <a:gd name="connsiteY34" fmla="*/ 160230 h 533690"/>
              <a:gd name="connsiteX35" fmla="*/ 304931 w 533390"/>
              <a:gd name="connsiteY35" fmla="*/ 167298 h 533690"/>
              <a:gd name="connsiteX36" fmla="*/ 338135 w 533390"/>
              <a:gd name="connsiteY36" fmla="*/ 112358 h 533690"/>
              <a:gd name="connsiteX37" fmla="*/ 341018 w 533390"/>
              <a:gd name="connsiteY37" fmla="*/ 18109 h 533690"/>
              <a:gd name="connsiteX38" fmla="*/ 435267 w 533390"/>
              <a:gd name="connsiteY38" fmla="*/ 20993 h 533690"/>
              <a:gd name="connsiteX39" fmla="*/ 453376 w 533390"/>
              <a:gd name="connsiteY39" fmla="*/ 66672 h 53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390" h="533690">
                <a:moveTo>
                  <a:pt x="453376" y="66645"/>
                </a:moveTo>
                <a:cubicBezTo>
                  <a:pt x="453389" y="103469"/>
                  <a:pt x="423551" y="133332"/>
                  <a:pt x="386728" y="133347"/>
                </a:cubicBezTo>
                <a:cubicBezTo>
                  <a:pt x="382130" y="133349"/>
                  <a:pt x="377545" y="132875"/>
                  <a:pt x="373046" y="131934"/>
                </a:cubicBezTo>
                <a:lnTo>
                  <a:pt x="338908" y="188421"/>
                </a:lnTo>
                <a:cubicBezTo>
                  <a:pt x="360890" y="208596"/>
                  <a:pt x="373393" y="237075"/>
                  <a:pt x="373366" y="266910"/>
                </a:cubicBezTo>
                <a:lnTo>
                  <a:pt x="373366" y="268457"/>
                </a:lnTo>
                <a:lnTo>
                  <a:pt x="407930" y="275418"/>
                </a:lnTo>
                <a:cubicBezTo>
                  <a:pt x="425319" y="242958"/>
                  <a:pt x="465730" y="230741"/>
                  <a:pt x="498187" y="248129"/>
                </a:cubicBezTo>
                <a:cubicBezTo>
                  <a:pt x="530647" y="265518"/>
                  <a:pt x="542865" y="305929"/>
                  <a:pt x="525476" y="338389"/>
                </a:cubicBezTo>
                <a:cubicBezTo>
                  <a:pt x="508087" y="370846"/>
                  <a:pt x="467679" y="383064"/>
                  <a:pt x="435219" y="365675"/>
                </a:cubicBezTo>
                <a:cubicBezTo>
                  <a:pt x="416014" y="355388"/>
                  <a:pt x="403047" y="336367"/>
                  <a:pt x="400489" y="314730"/>
                </a:cubicBezTo>
                <a:lnTo>
                  <a:pt x="365285" y="307662"/>
                </a:lnTo>
                <a:cubicBezTo>
                  <a:pt x="356100" y="329825"/>
                  <a:pt x="339740" y="348262"/>
                  <a:pt x="318826" y="360015"/>
                </a:cubicBezTo>
                <a:lnTo>
                  <a:pt x="332028" y="400340"/>
                </a:lnTo>
                <a:lnTo>
                  <a:pt x="333361" y="400340"/>
                </a:lnTo>
                <a:cubicBezTo>
                  <a:pt x="370184" y="400367"/>
                  <a:pt x="400015" y="430240"/>
                  <a:pt x="399988" y="467063"/>
                </a:cubicBezTo>
                <a:cubicBezTo>
                  <a:pt x="399961" y="503887"/>
                  <a:pt x="370088" y="533717"/>
                  <a:pt x="333265" y="533690"/>
                </a:cubicBezTo>
                <a:cubicBezTo>
                  <a:pt x="296442" y="533664"/>
                  <a:pt x="266611" y="503791"/>
                  <a:pt x="266638" y="466967"/>
                </a:cubicBezTo>
                <a:cubicBezTo>
                  <a:pt x="266654" y="445650"/>
                  <a:pt x="276861" y="425626"/>
                  <a:pt x="294103" y="413089"/>
                </a:cubicBezTo>
                <a:lnTo>
                  <a:pt x="280874" y="372657"/>
                </a:lnTo>
                <a:cubicBezTo>
                  <a:pt x="242259" y="377863"/>
                  <a:pt x="203883" y="361570"/>
                  <a:pt x="180809" y="330172"/>
                </a:cubicBezTo>
                <a:lnTo>
                  <a:pt x="132936" y="352788"/>
                </a:lnTo>
                <a:cubicBezTo>
                  <a:pt x="137063" y="389379"/>
                  <a:pt x="110745" y="422388"/>
                  <a:pt x="74153" y="426514"/>
                </a:cubicBezTo>
                <a:cubicBezTo>
                  <a:pt x="37562" y="430643"/>
                  <a:pt x="4553" y="404325"/>
                  <a:pt x="426" y="367734"/>
                </a:cubicBezTo>
                <a:cubicBezTo>
                  <a:pt x="-3701" y="331140"/>
                  <a:pt x="22617" y="298133"/>
                  <a:pt x="59209" y="294004"/>
                </a:cubicBezTo>
                <a:cubicBezTo>
                  <a:pt x="80853" y="291564"/>
                  <a:pt x="102326" y="299850"/>
                  <a:pt x="116721" y="316197"/>
                </a:cubicBezTo>
                <a:lnTo>
                  <a:pt x="163500" y="294114"/>
                </a:lnTo>
                <a:cubicBezTo>
                  <a:pt x="154769" y="260886"/>
                  <a:pt x="162549" y="225487"/>
                  <a:pt x="184409" y="198982"/>
                </a:cubicBezTo>
                <a:lnTo>
                  <a:pt x="157979" y="168845"/>
                </a:lnTo>
                <a:cubicBezTo>
                  <a:pt x="123762" y="182453"/>
                  <a:pt x="84992" y="165747"/>
                  <a:pt x="71384" y="131530"/>
                </a:cubicBezTo>
                <a:cubicBezTo>
                  <a:pt x="57775" y="97314"/>
                  <a:pt x="74481" y="58544"/>
                  <a:pt x="108698" y="44935"/>
                </a:cubicBezTo>
                <a:cubicBezTo>
                  <a:pt x="142915" y="31327"/>
                  <a:pt x="181685" y="48033"/>
                  <a:pt x="195294" y="82249"/>
                </a:cubicBezTo>
                <a:cubicBezTo>
                  <a:pt x="203341" y="102484"/>
                  <a:pt x="201000" y="125375"/>
                  <a:pt x="189023" y="143562"/>
                </a:cubicBezTo>
                <a:lnTo>
                  <a:pt x="215240" y="173432"/>
                </a:lnTo>
                <a:cubicBezTo>
                  <a:pt x="230994" y="164745"/>
                  <a:pt x="248697" y="160202"/>
                  <a:pt x="266686" y="160230"/>
                </a:cubicBezTo>
                <a:cubicBezTo>
                  <a:pt x="280154" y="160230"/>
                  <a:pt x="293089" y="162737"/>
                  <a:pt x="304931" y="167298"/>
                </a:cubicBezTo>
                <a:lnTo>
                  <a:pt x="338135" y="112358"/>
                </a:lnTo>
                <a:cubicBezTo>
                  <a:pt x="312905" y="85535"/>
                  <a:pt x="314196" y="43339"/>
                  <a:pt x="341018" y="18109"/>
                </a:cubicBezTo>
                <a:cubicBezTo>
                  <a:pt x="367840" y="-7121"/>
                  <a:pt x="410037" y="-5830"/>
                  <a:pt x="435267" y="20993"/>
                </a:cubicBezTo>
                <a:cubicBezTo>
                  <a:pt x="446898" y="33359"/>
                  <a:pt x="453376" y="49695"/>
                  <a:pt x="453376" y="66672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3" name="Graphic 1080">
            <a:extLst>
              <a:ext uri="{FF2B5EF4-FFF2-40B4-BE49-F238E27FC236}">
                <a16:creationId xmlns:a16="http://schemas.microsoft.com/office/drawing/2014/main" id="{3ED8070F-113B-C3B9-5B40-D31A25827CD4}"/>
              </a:ext>
            </a:extLst>
          </p:cNvPr>
          <p:cNvSpPr/>
          <p:nvPr/>
        </p:nvSpPr>
        <p:spPr>
          <a:xfrm>
            <a:off x="9442695" y="2982012"/>
            <a:ext cx="457200" cy="456971"/>
          </a:xfrm>
          <a:custGeom>
            <a:avLst/>
            <a:gdLst>
              <a:gd name="connsiteX0" fmla="*/ 186080 w 457200"/>
              <a:gd name="connsiteY0" fmla="*/ 0 h 456971"/>
              <a:gd name="connsiteX1" fmla="*/ 211455 w 457200"/>
              <a:gd name="connsiteY1" fmla="*/ 32255 h 456971"/>
              <a:gd name="connsiteX2" fmla="*/ 211455 w 457200"/>
              <a:gd name="connsiteY2" fmla="*/ 131308 h 456971"/>
              <a:gd name="connsiteX3" fmla="*/ 190995 w 457200"/>
              <a:gd name="connsiteY3" fmla="*/ 131308 h 456971"/>
              <a:gd name="connsiteX4" fmla="*/ 131467 w 457200"/>
              <a:gd name="connsiteY4" fmla="*/ 106069 h 456971"/>
              <a:gd name="connsiteX5" fmla="*/ 106228 w 457200"/>
              <a:gd name="connsiteY5" fmla="*/ 165598 h 456971"/>
              <a:gd name="connsiteX6" fmla="*/ 165757 w 457200"/>
              <a:gd name="connsiteY6" fmla="*/ 190835 h 456971"/>
              <a:gd name="connsiteX7" fmla="*/ 190995 w 457200"/>
              <a:gd name="connsiteY7" fmla="*/ 165598 h 456971"/>
              <a:gd name="connsiteX8" fmla="*/ 211455 w 457200"/>
              <a:gd name="connsiteY8" fmla="*/ 165598 h 456971"/>
              <a:gd name="connsiteX9" fmla="*/ 211455 w 457200"/>
              <a:gd name="connsiteY9" fmla="*/ 414726 h 456971"/>
              <a:gd name="connsiteX10" fmla="*/ 193556 w 457200"/>
              <a:gd name="connsiteY10" fmla="*/ 448102 h 456971"/>
              <a:gd name="connsiteX11" fmla="*/ 157894 w 457200"/>
              <a:gd name="connsiteY11" fmla="*/ 456971 h 456971"/>
              <a:gd name="connsiteX12" fmla="*/ 81176 w 457200"/>
              <a:gd name="connsiteY12" fmla="*/ 418841 h 456971"/>
              <a:gd name="connsiteX13" fmla="*/ 57859 w 457200"/>
              <a:gd name="connsiteY13" fmla="*/ 369989 h 456971"/>
              <a:gd name="connsiteX14" fmla="*/ 28849 w 457200"/>
              <a:gd name="connsiteY14" fmla="*/ 354216 h 456971"/>
              <a:gd name="connsiteX15" fmla="*/ 0 w 457200"/>
              <a:gd name="connsiteY15" fmla="*/ 284836 h 456971"/>
              <a:gd name="connsiteX16" fmla="*/ 4343 w 457200"/>
              <a:gd name="connsiteY16" fmla="*/ 239893 h 456971"/>
              <a:gd name="connsiteX17" fmla="*/ 100584 w 457200"/>
              <a:gd name="connsiteY17" fmla="*/ 239893 h 456971"/>
              <a:gd name="connsiteX18" fmla="*/ 131102 w 457200"/>
              <a:gd name="connsiteY18" fmla="*/ 266205 h 456971"/>
              <a:gd name="connsiteX19" fmla="*/ 106333 w 457200"/>
              <a:gd name="connsiteY19" fmla="*/ 325931 h 456971"/>
              <a:gd name="connsiteX20" fmla="*/ 166058 w 457200"/>
              <a:gd name="connsiteY20" fmla="*/ 350700 h 456971"/>
              <a:gd name="connsiteX21" fmla="*/ 190828 w 457200"/>
              <a:gd name="connsiteY21" fmla="*/ 290974 h 456971"/>
              <a:gd name="connsiteX22" fmla="*/ 165552 w 457200"/>
              <a:gd name="connsiteY22" fmla="*/ 265999 h 456971"/>
              <a:gd name="connsiteX23" fmla="*/ 100584 w 457200"/>
              <a:gd name="connsiteY23" fmla="*/ 205603 h 456971"/>
              <a:gd name="connsiteX24" fmla="*/ 23774 w 457200"/>
              <a:gd name="connsiteY24" fmla="*/ 205603 h 456971"/>
              <a:gd name="connsiteX25" fmla="*/ 35090 w 457200"/>
              <a:gd name="connsiteY25" fmla="*/ 198699 h 456971"/>
              <a:gd name="connsiteX26" fmla="*/ 31021 w 457200"/>
              <a:gd name="connsiteY26" fmla="*/ 172936 h 456971"/>
              <a:gd name="connsiteX27" fmla="*/ 37765 w 457200"/>
              <a:gd name="connsiteY27" fmla="*/ 123078 h 456971"/>
              <a:gd name="connsiteX28" fmla="*/ 61493 w 457200"/>
              <a:gd name="connsiteY28" fmla="*/ 82525 h 456971"/>
              <a:gd name="connsiteX29" fmla="*/ 86548 w 457200"/>
              <a:gd name="connsiteY29" fmla="*/ 69563 h 456971"/>
              <a:gd name="connsiteX30" fmla="*/ 117478 w 457200"/>
              <a:gd name="connsiteY30" fmla="*/ 22997 h 456971"/>
              <a:gd name="connsiteX31" fmla="*/ 186058 w 457200"/>
              <a:gd name="connsiteY31" fmla="*/ 0 h 456971"/>
              <a:gd name="connsiteX32" fmla="*/ 245745 w 457200"/>
              <a:gd name="connsiteY32" fmla="*/ 342763 h 456971"/>
              <a:gd name="connsiteX33" fmla="*/ 283464 w 457200"/>
              <a:gd name="connsiteY33" fmla="*/ 342763 h 456971"/>
              <a:gd name="connsiteX34" fmla="*/ 348615 w 457200"/>
              <a:gd name="connsiteY34" fmla="*/ 277612 h 456971"/>
              <a:gd name="connsiteX35" fmla="*/ 348615 w 457200"/>
              <a:gd name="connsiteY35" fmla="*/ 236578 h 456971"/>
              <a:gd name="connsiteX36" fmla="*/ 373852 w 457200"/>
              <a:gd name="connsiteY36" fmla="*/ 177050 h 456971"/>
              <a:gd name="connsiteX37" fmla="*/ 314325 w 457200"/>
              <a:gd name="connsiteY37" fmla="*/ 151811 h 456971"/>
              <a:gd name="connsiteX38" fmla="*/ 289088 w 457200"/>
              <a:gd name="connsiteY38" fmla="*/ 211338 h 456971"/>
              <a:gd name="connsiteX39" fmla="*/ 314325 w 457200"/>
              <a:gd name="connsiteY39" fmla="*/ 236578 h 456971"/>
              <a:gd name="connsiteX40" fmla="*/ 314325 w 457200"/>
              <a:gd name="connsiteY40" fmla="*/ 277612 h 456971"/>
              <a:gd name="connsiteX41" fmla="*/ 283464 w 457200"/>
              <a:gd name="connsiteY41" fmla="*/ 308473 h 456971"/>
              <a:gd name="connsiteX42" fmla="*/ 245745 w 457200"/>
              <a:gd name="connsiteY42" fmla="*/ 308473 h 456971"/>
              <a:gd name="connsiteX43" fmla="*/ 245745 w 457200"/>
              <a:gd name="connsiteY43" fmla="*/ 32255 h 456971"/>
              <a:gd name="connsiteX44" fmla="*/ 271120 w 457200"/>
              <a:gd name="connsiteY44" fmla="*/ 0 h 456971"/>
              <a:gd name="connsiteX45" fmla="*/ 339722 w 457200"/>
              <a:gd name="connsiteY45" fmla="*/ 22997 h 456971"/>
              <a:gd name="connsiteX46" fmla="*/ 370652 w 457200"/>
              <a:gd name="connsiteY46" fmla="*/ 69563 h 456971"/>
              <a:gd name="connsiteX47" fmla="*/ 395707 w 457200"/>
              <a:gd name="connsiteY47" fmla="*/ 82525 h 456971"/>
              <a:gd name="connsiteX48" fmla="*/ 419435 w 457200"/>
              <a:gd name="connsiteY48" fmla="*/ 123078 h 456971"/>
              <a:gd name="connsiteX49" fmla="*/ 426179 w 457200"/>
              <a:gd name="connsiteY49" fmla="*/ 172936 h 456971"/>
              <a:gd name="connsiteX50" fmla="*/ 422110 w 457200"/>
              <a:gd name="connsiteY50" fmla="*/ 198699 h 456971"/>
              <a:gd name="connsiteX51" fmla="*/ 423619 w 457200"/>
              <a:gd name="connsiteY51" fmla="*/ 199385 h 456971"/>
              <a:gd name="connsiteX52" fmla="*/ 444055 w 457200"/>
              <a:gd name="connsiteY52" fmla="*/ 217902 h 456971"/>
              <a:gd name="connsiteX53" fmla="*/ 457200 w 457200"/>
              <a:gd name="connsiteY53" fmla="*/ 284836 h 456971"/>
              <a:gd name="connsiteX54" fmla="*/ 428351 w 457200"/>
              <a:gd name="connsiteY54" fmla="*/ 354216 h 456971"/>
              <a:gd name="connsiteX55" fmla="*/ 399319 w 457200"/>
              <a:gd name="connsiteY55" fmla="*/ 369989 h 456971"/>
              <a:gd name="connsiteX56" fmla="*/ 376024 w 457200"/>
              <a:gd name="connsiteY56" fmla="*/ 418841 h 456971"/>
              <a:gd name="connsiteX57" fmla="*/ 299283 w 457200"/>
              <a:gd name="connsiteY57" fmla="*/ 456971 h 456971"/>
              <a:gd name="connsiteX58" fmla="*/ 263622 w 457200"/>
              <a:gd name="connsiteY58" fmla="*/ 448125 h 456971"/>
              <a:gd name="connsiteX59" fmla="*/ 245745 w 457200"/>
              <a:gd name="connsiteY59" fmla="*/ 414726 h 456971"/>
              <a:gd name="connsiteX60" fmla="*/ 245745 w 457200"/>
              <a:gd name="connsiteY60" fmla="*/ 342763 h 456971"/>
              <a:gd name="connsiteX61" fmla="*/ 137160 w 457200"/>
              <a:gd name="connsiteY61" fmla="*/ 148453 h 456971"/>
              <a:gd name="connsiteX62" fmla="*/ 148590 w 457200"/>
              <a:gd name="connsiteY62" fmla="*/ 137023 h 456971"/>
              <a:gd name="connsiteX63" fmla="*/ 160020 w 457200"/>
              <a:gd name="connsiteY63" fmla="*/ 148453 h 456971"/>
              <a:gd name="connsiteX64" fmla="*/ 148590 w 457200"/>
              <a:gd name="connsiteY64" fmla="*/ 159883 h 456971"/>
              <a:gd name="connsiteX65" fmla="*/ 137160 w 457200"/>
              <a:gd name="connsiteY65" fmla="*/ 148453 h 456971"/>
              <a:gd name="connsiteX66" fmla="*/ 148590 w 457200"/>
              <a:gd name="connsiteY66" fmla="*/ 297043 h 456971"/>
              <a:gd name="connsiteX67" fmla="*/ 137160 w 457200"/>
              <a:gd name="connsiteY67" fmla="*/ 308473 h 456971"/>
              <a:gd name="connsiteX68" fmla="*/ 148590 w 457200"/>
              <a:gd name="connsiteY68" fmla="*/ 319903 h 456971"/>
              <a:gd name="connsiteX69" fmla="*/ 160020 w 457200"/>
              <a:gd name="connsiteY69" fmla="*/ 308473 h 456971"/>
              <a:gd name="connsiteX70" fmla="*/ 148590 w 457200"/>
              <a:gd name="connsiteY70" fmla="*/ 297043 h 456971"/>
              <a:gd name="connsiteX71" fmla="*/ 320040 w 457200"/>
              <a:gd name="connsiteY71" fmla="*/ 194173 h 456971"/>
              <a:gd name="connsiteX72" fmla="*/ 331470 w 457200"/>
              <a:gd name="connsiteY72" fmla="*/ 205603 h 456971"/>
              <a:gd name="connsiteX73" fmla="*/ 342900 w 457200"/>
              <a:gd name="connsiteY73" fmla="*/ 194173 h 456971"/>
              <a:gd name="connsiteX74" fmla="*/ 331470 w 457200"/>
              <a:gd name="connsiteY74" fmla="*/ 182743 h 456971"/>
              <a:gd name="connsiteX75" fmla="*/ 320040 w 457200"/>
              <a:gd name="connsiteY75" fmla="*/ 194173 h 45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7200" h="456971">
                <a:moveTo>
                  <a:pt x="186080" y="0"/>
                </a:moveTo>
                <a:cubicBezTo>
                  <a:pt x="202242" y="0"/>
                  <a:pt x="211455" y="16093"/>
                  <a:pt x="211455" y="32255"/>
                </a:cubicBezTo>
                <a:lnTo>
                  <a:pt x="211455" y="131308"/>
                </a:lnTo>
                <a:lnTo>
                  <a:pt x="190995" y="131308"/>
                </a:lnTo>
                <a:cubicBezTo>
                  <a:pt x="181526" y="107900"/>
                  <a:pt x="154874" y="96600"/>
                  <a:pt x="131467" y="106069"/>
                </a:cubicBezTo>
                <a:cubicBezTo>
                  <a:pt x="108059" y="115538"/>
                  <a:pt x="96759" y="142190"/>
                  <a:pt x="106228" y="165598"/>
                </a:cubicBezTo>
                <a:cubicBezTo>
                  <a:pt x="115697" y="189006"/>
                  <a:pt x="142349" y="200306"/>
                  <a:pt x="165757" y="190835"/>
                </a:cubicBezTo>
                <a:cubicBezTo>
                  <a:pt x="177242" y="186190"/>
                  <a:pt x="186350" y="177083"/>
                  <a:pt x="190995" y="165598"/>
                </a:cubicBezTo>
                <a:lnTo>
                  <a:pt x="211455" y="165598"/>
                </a:lnTo>
                <a:lnTo>
                  <a:pt x="211455" y="414726"/>
                </a:lnTo>
                <a:cubicBezTo>
                  <a:pt x="211455" y="428351"/>
                  <a:pt x="205694" y="441907"/>
                  <a:pt x="193556" y="448102"/>
                </a:cubicBezTo>
                <a:cubicBezTo>
                  <a:pt x="182549" y="453867"/>
                  <a:pt x="170319" y="456910"/>
                  <a:pt x="157894" y="456971"/>
                </a:cubicBezTo>
                <a:cubicBezTo>
                  <a:pt x="123375" y="456971"/>
                  <a:pt x="97704" y="439506"/>
                  <a:pt x="81176" y="418841"/>
                </a:cubicBezTo>
                <a:cubicBezTo>
                  <a:pt x="69729" y="404581"/>
                  <a:pt x="61748" y="387857"/>
                  <a:pt x="57859" y="369989"/>
                </a:cubicBezTo>
                <a:cubicBezTo>
                  <a:pt x="47184" y="366839"/>
                  <a:pt x="37297" y="361462"/>
                  <a:pt x="28849" y="354216"/>
                </a:cubicBezTo>
                <a:cubicBezTo>
                  <a:pt x="12619" y="340248"/>
                  <a:pt x="0" y="317845"/>
                  <a:pt x="0" y="284836"/>
                </a:cubicBezTo>
                <a:cubicBezTo>
                  <a:pt x="0" y="267576"/>
                  <a:pt x="1234" y="252534"/>
                  <a:pt x="4343" y="239893"/>
                </a:cubicBezTo>
                <a:lnTo>
                  <a:pt x="100584" y="239893"/>
                </a:lnTo>
                <a:cubicBezTo>
                  <a:pt x="116083" y="239893"/>
                  <a:pt x="128930" y="251323"/>
                  <a:pt x="131102" y="266205"/>
                </a:cubicBezTo>
                <a:cubicBezTo>
                  <a:pt x="107770" y="275859"/>
                  <a:pt x="96680" y="302598"/>
                  <a:pt x="106333" y="325931"/>
                </a:cubicBezTo>
                <a:cubicBezTo>
                  <a:pt x="115985" y="349262"/>
                  <a:pt x="142725" y="360351"/>
                  <a:pt x="166058" y="350700"/>
                </a:cubicBezTo>
                <a:cubicBezTo>
                  <a:pt x="189391" y="341046"/>
                  <a:pt x="200480" y="314307"/>
                  <a:pt x="190828" y="290974"/>
                </a:cubicBezTo>
                <a:cubicBezTo>
                  <a:pt x="186115" y="279582"/>
                  <a:pt x="177000" y="270576"/>
                  <a:pt x="165552" y="265999"/>
                </a:cubicBezTo>
                <a:cubicBezTo>
                  <a:pt x="163061" y="231956"/>
                  <a:pt x="134718" y="205607"/>
                  <a:pt x="100584" y="205603"/>
                </a:cubicBezTo>
                <a:lnTo>
                  <a:pt x="23774" y="205603"/>
                </a:lnTo>
                <a:cubicBezTo>
                  <a:pt x="27198" y="202773"/>
                  <a:pt x="31008" y="200448"/>
                  <a:pt x="35090" y="198699"/>
                </a:cubicBezTo>
                <a:cubicBezTo>
                  <a:pt x="32734" y="190300"/>
                  <a:pt x="31368" y="181653"/>
                  <a:pt x="31021" y="172936"/>
                </a:cubicBezTo>
                <a:cubicBezTo>
                  <a:pt x="30267" y="156134"/>
                  <a:pt x="32781" y="138646"/>
                  <a:pt x="37765" y="123078"/>
                </a:cubicBezTo>
                <a:cubicBezTo>
                  <a:pt x="42702" y="107762"/>
                  <a:pt x="50521" y="92834"/>
                  <a:pt x="61493" y="82525"/>
                </a:cubicBezTo>
                <a:cubicBezTo>
                  <a:pt x="68377" y="75817"/>
                  <a:pt x="77097" y="71306"/>
                  <a:pt x="86548" y="69563"/>
                </a:cubicBezTo>
                <a:cubicBezTo>
                  <a:pt x="91097" y="50361"/>
                  <a:pt x="102687" y="34496"/>
                  <a:pt x="117478" y="22997"/>
                </a:cubicBezTo>
                <a:cubicBezTo>
                  <a:pt x="136474" y="8184"/>
                  <a:pt x="161369" y="0"/>
                  <a:pt x="186058" y="0"/>
                </a:cubicBezTo>
                <a:close/>
                <a:moveTo>
                  <a:pt x="245745" y="342763"/>
                </a:moveTo>
                <a:lnTo>
                  <a:pt x="283464" y="342763"/>
                </a:lnTo>
                <a:cubicBezTo>
                  <a:pt x="319446" y="342763"/>
                  <a:pt x="348615" y="313593"/>
                  <a:pt x="348615" y="277612"/>
                </a:cubicBezTo>
                <a:lnTo>
                  <a:pt x="348615" y="236578"/>
                </a:lnTo>
                <a:cubicBezTo>
                  <a:pt x="372024" y="227110"/>
                  <a:pt x="383323" y="200457"/>
                  <a:pt x="373852" y="177050"/>
                </a:cubicBezTo>
                <a:cubicBezTo>
                  <a:pt x="364384" y="153642"/>
                  <a:pt x="337734" y="142342"/>
                  <a:pt x="314325" y="151811"/>
                </a:cubicBezTo>
                <a:cubicBezTo>
                  <a:pt x="290916" y="161280"/>
                  <a:pt x="279617" y="187932"/>
                  <a:pt x="289088" y="211338"/>
                </a:cubicBezTo>
                <a:cubicBezTo>
                  <a:pt x="293733" y="222826"/>
                  <a:pt x="302840" y="231933"/>
                  <a:pt x="314325" y="236578"/>
                </a:cubicBezTo>
                <a:lnTo>
                  <a:pt x="314325" y="277612"/>
                </a:lnTo>
                <a:cubicBezTo>
                  <a:pt x="314325" y="294656"/>
                  <a:pt x="300508" y="308473"/>
                  <a:pt x="283464" y="308473"/>
                </a:cubicBezTo>
                <a:lnTo>
                  <a:pt x="245745" y="308473"/>
                </a:lnTo>
                <a:lnTo>
                  <a:pt x="245745" y="32255"/>
                </a:lnTo>
                <a:cubicBezTo>
                  <a:pt x="245745" y="16093"/>
                  <a:pt x="254958" y="0"/>
                  <a:pt x="271120" y="0"/>
                </a:cubicBezTo>
                <a:cubicBezTo>
                  <a:pt x="295854" y="0"/>
                  <a:pt x="320726" y="8184"/>
                  <a:pt x="339722" y="22997"/>
                </a:cubicBezTo>
                <a:cubicBezTo>
                  <a:pt x="354513" y="34496"/>
                  <a:pt x="366103" y="50383"/>
                  <a:pt x="370652" y="69563"/>
                </a:cubicBezTo>
                <a:cubicBezTo>
                  <a:pt x="380253" y="71163"/>
                  <a:pt x="388803" y="76055"/>
                  <a:pt x="395707" y="82525"/>
                </a:cubicBezTo>
                <a:cubicBezTo>
                  <a:pt x="406679" y="92834"/>
                  <a:pt x="414498" y="107739"/>
                  <a:pt x="419435" y="123078"/>
                </a:cubicBezTo>
                <a:cubicBezTo>
                  <a:pt x="424419" y="138646"/>
                  <a:pt x="426933" y="156134"/>
                  <a:pt x="426179" y="172936"/>
                </a:cubicBezTo>
                <a:cubicBezTo>
                  <a:pt x="425790" y="181531"/>
                  <a:pt x="424533" y="190310"/>
                  <a:pt x="422110" y="198699"/>
                </a:cubicBezTo>
                <a:lnTo>
                  <a:pt x="423619" y="199385"/>
                </a:lnTo>
                <a:cubicBezTo>
                  <a:pt x="432077" y="203363"/>
                  <a:pt x="438935" y="209603"/>
                  <a:pt x="444055" y="217902"/>
                </a:cubicBezTo>
                <a:cubicBezTo>
                  <a:pt x="453771" y="233561"/>
                  <a:pt x="457200" y="256101"/>
                  <a:pt x="457200" y="284836"/>
                </a:cubicBezTo>
                <a:cubicBezTo>
                  <a:pt x="457200" y="317868"/>
                  <a:pt x="444581" y="340294"/>
                  <a:pt x="428351" y="354216"/>
                </a:cubicBezTo>
                <a:cubicBezTo>
                  <a:pt x="419897" y="361467"/>
                  <a:pt x="410001" y="366841"/>
                  <a:pt x="399319" y="369989"/>
                </a:cubicBezTo>
                <a:cubicBezTo>
                  <a:pt x="395435" y="387854"/>
                  <a:pt x="387461" y="404576"/>
                  <a:pt x="376024" y="418841"/>
                </a:cubicBezTo>
                <a:cubicBezTo>
                  <a:pt x="359496" y="439506"/>
                  <a:pt x="333825" y="456971"/>
                  <a:pt x="299283" y="456971"/>
                </a:cubicBezTo>
                <a:cubicBezTo>
                  <a:pt x="286859" y="456917"/>
                  <a:pt x="274631" y="453883"/>
                  <a:pt x="263622" y="448125"/>
                </a:cubicBezTo>
                <a:cubicBezTo>
                  <a:pt x="251506" y="441907"/>
                  <a:pt x="245745" y="428351"/>
                  <a:pt x="245745" y="414726"/>
                </a:cubicBezTo>
                <a:lnTo>
                  <a:pt x="245745" y="342763"/>
                </a:lnTo>
                <a:close/>
                <a:moveTo>
                  <a:pt x="137160" y="148453"/>
                </a:moveTo>
                <a:cubicBezTo>
                  <a:pt x="137160" y="142140"/>
                  <a:pt x="142277" y="137023"/>
                  <a:pt x="148590" y="137023"/>
                </a:cubicBezTo>
                <a:cubicBezTo>
                  <a:pt x="154903" y="137023"/>
                  <a:pt x="160020" y="142140"/>
                  <a:pt x="160020" y="148453"/>
                </a:cubicBezTo>
                <a:cubicBezTo>
                  <a:pt x="160020" y="154765"/>
                  <a:pt x="154903" y="159883"/>
                  <a:pt x="148590" y="159883"/>
                </a:cubicBezTo>
                <a:cubicBezTo>
                  <a:pt x="142277" y="159883"/>
                  <a:pt x="137160" y="154765"/>
                  <a:pt x="137160" y="148453"/>
                </a:cubicBezTo>
                <a:close/>
                <a:moveTo>
                  <a:pt x="148590" y="297043"/>
                </a:moveTo>
                <a:cubicBezTo>
                  <a:pt x="142277" y="297043"/>
                  <a:pt x="137160" y="302161"/>
                  <a:pt x="137160" y="308473"/>
                </a:cubicBezTo>
                <a:cubicBezTo>
                  <a:pt x="137160" y="314785"/>
                  <a:pt x="142277" y="319903"/>
                  <a:pt x="148590" y="319903"/>
                </a:cubicBezTo>
                <a:cubicBezTo>
                  <a:pt x="154903" y="319903"/>
                  <a:pt x="160020" y="314785"/>
                  <a:pt x="160020" y="308473"/>
                </a:cubicBezTo>
                <a:cubicBezTo>
                  <a:pt x="160020" y="302161"/>
                  <a:pt x="154903" y="297043"/>
                  <a:pt x="148590" y="297043"/>
                </a:cubicBezTo>
                <a:close/>
                <a:moveTo>
                  <a:pt x="320040" y="194173"/>
                </a:moveTo>
                <a:cubicBezTo>
                  <a:pt x="320040" y="200484"/>
                  <a:pt x="325158" y="205603"/>
                  <a:pt x="331470" y="205603"/>
                </a:cubicBezTo>
                <a:cubicBezTo>
                  <a:pt x="337782" y="205603"/>
                  <a:pt x="342900" y="200484"/>
                  <a:pt x="342900" y="194173"/>
                </a:cubicBezTo>
                <a:cubicBezTo>
                  <a:pt x="342900" y="187861"/>
                  <a:pt x="337782" y="182743"/>
                  <a:pt x="331470" y="182743"/>
                </a:cubicBezTo>
                <a:cubicBezTo>
                  <a:pt x="325158" y="182743"/>
                  <a:pt x="320040" y="187861"/>
                  <a:pt x="320040" y="194173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0CC2B738-07A0-B446-75AC-F4647994B8AF}"/>
              </a:ext>
            </a:extLst>
          </p:cNvPr>
          <p:cNvGrpSpPr/>
          <p:nvPr/>
        </p:nvGrpSpPr>
        <p:grpSpPr>
          <a:xfrm>
            <a:off x="5461989" y="1885041"/>
            <a:ext cx="1208955" cy="835435"/>
            <a:chOff x="4096492" y="2748616"/>
            <a:chExt cx="906716" cy="626576"/>
          </a:xfrm>
        </p:grpSpPr>
        <p:sp>
          <p:nvSpPr>
            <p:cNvPr id="1083" name="Rounded Rectangle 9">
              <a:extLst>
                <a:ext uri="{FF2B5EF4-FFF2-40B4-BE49-F238E27FC236}">
                  <a16:creationId xmlns:a16="http://schemas.microsoft.com/office/drawing/2014/main" id="{7E397FF2-6037-8ED8-2E04-D8A404176246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B4E66B39-6247-75E9-0C6C-6BEA196C4344}"/>
                </a:ext>
              </a:extLst>
            </p:cNvPr>
            <p:cNvSpPr/>
            <p:nvPr/>
          </p:nvSpPr>
          <p:spPr>
            <a:xfrm>
              <a:off x="4162522" y="2904971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1102" name="Graphic 1074">
            <a:extLst>
              <a:ext uri="{FF2B5EF4-FFF2-40B4-BE49-F238E27FC236}">
                <a16:creationId xmlns:a16="http://schemas.microsoft.com/office/drawing/2014/main" id="{5F8DBBDB-3401-41C0-662B-1C187EE3F44D}"/>
              </a:ext>
            </a:extLst>
          </p:cNvPr>
          <p:cNvSpPr/>
          <p:nvPr/>
        </p:nvSpPr>
        <p:spPr>
          <a:xfrm>
            <a:off x="3515283" y="2992747"/>
            <a:ext cx="506729" cy="506729"/>
          </a:xfrm>
          <a:custGeom>
            <a:avLst/>
            <a:gdLst>
              <a:gd name="connsiteX0" fmla="*/ 273633 w 641259"/>
              <a:gd name="connsiteY0" fmla="*/ 442730 h 641258"/>
              <a:gd name="connsiteX1" fmla="*/ 209814 w 641259"/>
              <a:gd name="connsiteY1" fmla="*/ 442730 h 641258"/>
              <a:gd name="connsiteX2" fmla="*/ 211338 w 641259"/>
              <a:gd name="connsiteY2" fmla="*/ 451726 h 641258"/>
              <a:gd name="connsiteX3" fmla="*/ 304169 w 641259"/>
              <a:gd name="connsiteY3" fmla="*/ 610639 h 641258"/>
              <a:gd name="connsiteX4" fmla="*/ 348445 w 641259"/>
              <a:gd name="connsiteY4" fmla="*/ 580131 h 641258"/>
              <a:gd name="connsiteX5" fmla="*/ 334706 w 641259"/>
              <a:gd name="connsiteY5" fmla="*/ 580131 h 641258"/>
              <a:gd name="connsiteX6" fmla="*/ 273633 w 641259"/>
              <a:gd name="connsiteY6" fmla="*/ 519053 h 641258"/>
              <a:gd name="connsiteX7" fmla="*/ 273633 w 641259"/>
              <a:gd name="connsiteY7" fmla="*/ 442730 h 641258"/>
              <a:gd name="connsiteX8" fmla="*/ 273633 w 641259"/>
              <a:gd name="connsiteY8" fmla="*/ 396926 h 641258"/>
              <a:gd name="connsiteX9" fmla="*/ 202791 w 641259"/>
              <a:gd name="connsiteY9" fmla="*/ 396926 h 641258"/>
              <a:gd name="connsiteX10" fmla="*/ 197293 w 641259"/>
              <a:gd name="connsiteY10" fmla="*/ 305297 h 641258"/>
              <a:gd name="connsiteX11" fmla="*/ 198516 w 641259"/>
              <a:gd name="connsiteY11" fmla="*/ 259126 h 641258"/>
              <a:gd name="connsiteX12" fmla="*/ 199734 w 641259"/>
              <a:gd name="connsiteY12" fmla="*/ 244209 h 641258"/>
              <a:gd name="connsiteX13" fmla="*/ 408910 w 641259"/>
              <a:gd name="connsiteY13" fmla="*/ 244209 h 641258"/>
              <a:gd name="connsiteX14" fmla="*/ 411046 w 641259"/>
              <a:gd name="connsiteY14" fmla="*/ 305281 h 641258"/>
              <a:gd name="connsiteX15" fmla="*/ 334706 w 641259"/>
              <a:gd name="connsiteY15" fmla="*/ 305281 h 641258"/>
              <a:gd name="connsiteX16" fmla="*/ 273633 w 641259"/>
              <a:gd name="connsiteY16" fmla="*/ 366360 h 641258"/>
              <a:gd name="connsiteX17" fmla="*/ 273633 w 641259"/>
              <a:gd name="connsiteY17" fmla="*/ 396926 h 641258"/>
              <a:gd name="connsiteX18" fmla="*/ 609531 w 641259"/>
              <a:gd name="connsiteY18" fmla="*/ 305281 h 641258"/>
              <a:gd name="connsiteX19" fmla="*/ 609531 w 641259"/>
              <a:gd name="connsiteY19" fmla="*/ 305281 h 641258"/>
              <a:gd name="connsiteX20" fmla="*/ 456850 w 641259"/>
              <a:gd name="connsiteY20" fmla="*/ 305281 h 641258"/>
              <a:gd name="connsiteX21" fmla="*/ 455933 w 641259"/>
              <a:gd name="connsiteY21" fmla="*/ 264256 h 641258"/>
              <a:gd name="connsiteX22" fmla="*/ 454714 w 641259"/>
              <a:gd name="connsiteY22" fmla="*/ 244228 h 641258"/>
              <a:gd name="connsiteX23" fmla="*/ 603425 w 641259"/>
              <a:gd name="connsiteY23" fmla="*/ 244209 h 641258"/>
              <a:gd name="connsiteX24" fmla="*/ 609531 w 641259"/>
              <a:gd name="connsiteY24" fmla="*/ 305281 h 641258"/>
              <a:gd name="connsiteX25" fmla="*/ 162787 w 641259"/>
              <a:gd name="connsiteY25" fmla="*/ 442730 h 641258"/>
              <a:gd name="connsiteX26" fmla="*/ 31480 w 641259"/>
              <a:gd name="connsiteY26" fmla="*/ 442737 h 641258"/>
              <a:gd name="connsiteX27" fmla="*/ 35756 w 641259"/>
              <a:gd name="connsiteY27" fmla="*/ 451253 h 641258"/>
              <a:gd name="connsiteX28" fmla="*/ 217448 w 641259"/>
              <a:gd name="connsiteY28" fmla="*/ 598278 h 641258"/>
              <a:gd name="connsiteX29" fmla="*/ 162787 w 641259"/>
              <a:gd name="connsiteY29" fmla="*/ 442730 h 641258"/>
              <a:gd name="connsiteX30" fmla="*/ 153625 w 641259"/>
              <a:gd name="connsiteY30" fmla="*/ 244228 h 641258"/>
              <a:gd name="connsiteX31" fmla="*/ 4914 w 641259"/>
              <a:gd name="connsiteY31" fmla="*/ 244209 h 641258"/>
              <a:gd name="connsiteX32" fmla="*/ -1192 w 641259"/>
              <a:gd name="connsiteY32" fmla="*/ 305297 h 641258"/>
              <a:gd name="connsiteX33" fmla="*/ 12853 w 641259"/>
              <a:gd name="connsiteY33" fmla="*/ 396926 h 641258"/>
              <a:gd name="connsiteX34" fmla="*/ 156376 w 641259"/>
              <a:gd name="connsiteY34" fmla="*/ 396926 h 641258"/>
              <a:gd name="connsiteX35" fmla="*/ 154542 w 641259"/>
              <a:gd name="connsiteY35" fmla="*/ 379206 h 641258"/>
              <a:gd name="connsiteX36" fmla="*/ 151489 w 641259"/>
              <a:gd name="connsiteY36" fmla="*/ 305297 h 641258"/>
              <a:gd name="connsiteX37" fmla="*/ 153625 w 641259"/>
              <a:gd name="connsiteY37" fmla="*/ 244228 h 641258"/>
              <a:gd name="connsiteX38" fmla="*/ 390891 w 641259"/>
              <a:gd name="connsiteY38" fmla="*/ 12318 h 641258"/>
              <a:gd name="connsiteX39" fmla="*/ 393944 w 641259"/>
              <a:gd name="connsiteY39" fmla="*/ 17515 h 641258"/>
              <a:gd name="connsiteX40" fmla="*/ 450133 w 641259"/>
              <a:gd name="connsiteY40" fmla="*/ 198408 h 641258"/>
              <a:gd name="connsiteX41" fmla="*/ 590293 w 641259"/>
              <a:gd name="connsiteY41" fmla="*/ 198399 h 641258"/>
              <a:gd name="connsiteX42" fmla="*/ 390891 w 641259"/>
              <a:gd name="connsiteY42" fmla="*/ 12318 h 641258"/>
              <a:gd name="connsiteX43" fmla="*/ 217448 w 641259"/>
              <a:gd name="connsiteY43" fmla="*/ 12318 h 641258"/>
              <a:gd name="connsiteX44" fmla="*/ 213784 w 641259"/>
              <a:gd name="connsiteY44" fmla="*/ 13442 h 641258"/>
              <a:gd name="connsiteX45" fmla="*/ 18046 w 641259"/>
              <a:gd name="connsiteY45" fmla="*/ 198399 h 641258"/>
              <a:gd name="connsiteX46" fmla="*/ 158206 w 641259"/>
              <a:gd name="connsiteY46" fmla="*/ 198408 h 641258"/>
              <a:gd name="connsiteX47" fmla="*/ 160040 w 641259"/>
              <a:gd name="connsiteY47" fmla="*/ 184975 h 641258"/>
              <a:gd name="connsiteX48" fmla="*/ 217448 w 641259"/>
              <a:gd name="connsiteY48" fmla="*/ 12318 h 641258"/>
              <a:gd name="connsiteX49" fmla="*/ 402189 w 641259"/>
              <a:gd name="connsiteY49" fmla="*/ 188786 h 641258"/>
              <a:gd name="connsiteX50" fmla="*/ 304169 w 641259"/>
              <a:gd name="connsiteY50" fmla="*/ -49 h 641258"/>
              <a:gd name="connsiteX51" fmla="*/ 204621 w 641259"/>
              <a:gd name="connsiteY51" fmla="*/ 198399 h 641258"/>
              <a:gd name="connsiteX52" fmla="*/ 403718 w 641259"/>
              <a:gd name="connsiteY52" fmla="*/ 198399 h 641258"/>
              <a:gd name="connsiteX53" fmla="*/ 402189 w 641259"/>
              <a:gd name="connsiteY53" fmla="*/ 188786 h 641258"/>
              <a:gd name="connsiteX54" fmla="*/ 304169 w 641259"/>
              <a:gd name="connsiteY54" fmla="*/ 366360 h 641258"/>
              <a:gd name="connsiteX55" fmla="*/ 334706 w 641259"/>
              <a:gd name="connsiteY55" fmla="*/ 335821 h 641258"/>
              <a:gd name="connsiteX56" fmla="*/ 609531 w 641259"/>
              <a:gd name="connsiteY56" fmla="*/ 335821 h 641258"/>
              <a:gd name="connsiteX57" fmla="*/ 640067 w 641259"/>
              <a:gd name="connsiteY57" fmla="*/ 366360 h 641258"/>
              <a:gd name="connsiteX58" fmla="*/ 640067 w 641259"/>
              <a:gd name="connsiteY58" fmla="*/ 519053 h 641258"/>
              <a:gd name="connsiteX59" fmla="*/ 609531 w 641259"/>
              <a:gd name="connsiteY59" fmla="*/ 549592 h 641258"/>
              <a:gd name="connsiteX60" fmla="*/ 517922 w 641259"/>
              <a:gd name="connsiteY60" fmla="*/ 549592 h 641258"/>
              <a:gd name="connsiteX61" fmla="*/ 517922 w 641259"/>
              <a:gd name="connsiteY61" fmla="*/ 610670 h 641258"/>
              <a:gd name="connsiteX62" fmla="*/ 533191 w 641259"/>
              <a:gd name="connsiteY62" fmla="*/ 610670 h 641258"/>
              <a:gd name="connsiteX63" fmla="*/ 548459 w 641259"/>
              <a:gd name="connsiteY63" fmla="*/ 625941 h 641258"/>
              <a:gd name="connsiteX64" fmla="*/ 533191 w 641259"/>
              <a:gd name="connsiteY64" fmla="*/ 641209 h 641258"/>
              <a:gd name="connsiteX65" fmla="*/ 411046 w 641259"/>
              <a:gd name="connsiteY65" fmla="*/ 641209 h 641258"/>
              <a:gd name="connsiteX66" fmla="*/ 395778 w 641259"/>
              <a:gd name="connsiteY66" fmla="*/ 625941 h 641258"/>
              <a:gd name="connsiteX67" fmla="*/ 411046 w 641259"/>
              <a:gd name="connsiteY67" fmla="*/ 610670 h 641258"/>
              <a:gd name="connsiteX68" fmla="*/ 426314 w 641259"/>
              <a:gd name="connsiteY68" fmla="*/ 610670 h 641258"/>
              <a:gd name="connsiteX69" fmla="*/ 426314 w 641259"/>
              <a:gd name="connsiteY69" fmla="*/ 549592 h 641258"/>
              <a:gd name="connsiteX70" fmla="*/ 334706 w 641259"/>
              <a:gd name="connsiteY70" fmla="*/ 549592 h 641258"/>
              <a:gd name="connsiteX71" fmla="*/ 304169 w 641259"/>
              <a:gd name="connsiteY71" fmla="*/ 519053 h 641258"/>
              <a:gd name="connsiteX72" fmla="*/ 304169 w 641259"/>
              <a:gd name="connsiteY72" fmla="*/ 366360 h 6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41259" h="641258">
                <a:moveTo>
                  <a:pt x="273633" y="442730"/>
                </a:moveTo>
                <a:lnTo>
                  <a:pt x="209814" y="442730"/>
                </a:lnTo>
                <a:lnTo>
                  <a:pt x="211338" y="451726"/>
                </a:lnTo>
                <a:cubicBezTo>
                  <a:pt x="230882" y="546694"/>
                  <a:pt x="267528" y="610639"/>
                  <a:pt x="304169" y="610639"/>
                </a:cubicBezTo>
                <a:cubicBezTo>
                  <a:pt x="319438" y="610639"/>
                  <a:pt x="334400" y="599695"/>
                  <a:pt x="348445" y="580131"/>
                </a:cubicBezTo>
                <a:lnTo>
                  <a:pt x="334706" y="580131"/>
                </a:lnTo>
                <a:cubicBezTo>
                  <a:pt x="301117" y="580131"/>
                  <a:pt x="273633" y="552786"/>
                  <a:pt x="273633" y="519053"/>
                </a:cubicBezTo>
                <a:lnTo>
                  <a:pt x="273633" y="442730"/>
                </a:lnTo>
                <a:close/>
                <a:moveTo>
                  <a:pt x="273633" y="396926"/>
                </a:moveTo>
                <a:lnTo>
                  <a:pt x="202791" y="396926"/>
                </a:lnTo>
                <a:cubicBezTo>
                  <a:pt x="199127" y="368042"/>
                  <a:pt x="197293" y="337274"/>
                  <a:pt x="197293" y="305297"/>
                </a:cubicBezTo>
                <a:cubicBezTo>
                  <a:pt x="197293" y="289589"/>
                  <a:pt x="197599" y="274174"/>
                  <a:pt x="198516" y="259126"/>
                </a:cubicBezTo>
                <a:lnTo>
                  <a:pt x="199734" y="244209"/>
                </a:lnTo>
                <a:lnTo>
                  <a:pt x="408910" y="244209"/>
                </a:lnTo>
                <a:cubicBezTo>
                  <a:pt x="410435" y="263923"/>
                  <a:pt x="411046" y="284343"/>
                  <a:pt x="411046" y="305281"/>
                </a:cubicBezTo>
                <a:lnTo>
                  <a:pt x="334706" y="305281"/>
                </a:lnTo>
                <a:cubicBezTo>
                  <a:pt x="301117" y="305281"/>
                  <a:pt x="273633" y="332627"/>
                  <a:pt x="273633" y="366360"/>
                </a:cubicBezTo>
                <a:lnTo>
                  <a:pt x="273633" y="396926"/>
                </a:lnTo>
                <a:close/>
                <a:moveTo>
                  <a:pt x="609531" y="305281"/>
                </a:moveTo>
                <a:lnTo>
                  <a:pt x="609531" y="305281"/>
                </a:lnTo>
                <a:lnTo>
                  <a:pt x="456850" y="305281"/>
                </a:lnTo>
                <a:cubicBezTo>
                  <a:pt x="456850" y="291409"/>
                  <a:pt x="456544" y="277723"/>
                  <a:pt x="455933" y="264256"/>
                </a:cubicBezTo>
                <a:lnTo>
                  <a:pt x="454714" y="244228"/>
                </a:lnTo>
                <a:lnTo>
                  <a:pt x="603425" y="244209"/>
                </a:lnTo>
                <a:cubicBezTo>
                  <a:pt x="607395" y="263942"/>
                  <a:pt x="609531" y="284364"/>
                  <a:pt x="609531" y="305281"/>
                </a:cubicBezTo>
                <a:close/>
                <a:moveTo>
                  <a:pt x="162787" y="442730"/>
                </a:moveTo>
                <a:lnTo>
                  <a:pt x="31480" y="442737"/>
                </a:lnTo>
                <a:lnTo>
                  <a:pt x="35756" y="451253"/>
                </a:lnTo>
                <a:cubicBezTo>
                  <a:pt x="74231" y="521575"/>
                  <a:pt x="139274" y="575162"/>
                  <a:pt x="217448" y="598278"/>
                </a:cubicBezTo>
                <a:cubicBezTo>
                  <a:pt x="193017" y="560420"/>
                  <a:pt x="174085" y="506319"/>
                  <a:pt x="162787" y="442730"/>
                </a:cubicBezTo>
                <a:close/>
                <a:moveTo>
                  <a:pt x="153625" y="244228"/>
                </a:moveTo>
                <a:lnTo>
                  <a:pt x="4914" y="244209"/>
                </a:lnTo>
                <a:cubicBezTo>
                  <a:pt x="944" y="263948"/>
                  <a:pt x="-1192" y="284379"/>
                  <a:pt x="-1192" y="305297"/>
                </a:cubicBezTo>
                <a:cubicBezTo>
                  <a:pt x="-1192" y="337219"/>
                  <a:pt x="3695" y="367999"/>
                  <a:pt x="12853" y="396926"/>
                </a:cubicBezTo>
                <a:lnTo>
                  <a:pt x="156376" y="396926"/>
                </a:lnTo>
                <a:lnTo>
                  <a:pt x="154542" y="379206"/>
                </a:lnTo>
                <a:cubicBezTo>
                  <a:pt x="152406" y="355355"/>
                  <a:pt x="151489" y="330626"/>
                  <a:pt x="151489" y="305297"/>
                </a:cubicBezTo>
                <a:cubicBezTo>
                  <a:pt x="151489" y="284483"/>
                  <a:pt x="152100" y="264076"/>
                  <a:pt x="153625" y="244228"/>
                </a:cubicBezTo>
                <a:close/>
                <a:moveTo>
                  <a:pt x="390891" y="12318"/>
                </a:moveTo>
                <a:lnTo>
                  <a:pt x="393944" y="17515"/>
                </a:lnTo>
                <a:cubicBezTo>
                  <a:pt x="421122" y="61209"/>
                  <a:pt x="440665" y="124596"/>
                  <a:pt x="450133" y="198408"/>
                </a:cubicBezTo>
                <a:lnTo>
                  <a:pt x="590293" y="198399"/>
                </a:lnTo>
                <a:cubicBezTo>
                  <a:pt x="557010" y="109050"/>
                  <a:pt x="483111" y="39526"/>
                  <a:pt x="390891" y="12318"/>
                </a:cubicBezTo>
                <a:close/>
                <a:moveTo>
                  <a:pt x="217448" y="12318"/>
                </a:moveTo>
                <a:lnTo>
                  <a:pt x="213784" y="13442"/>
                </a:lnTo>
                <a:cubicBezTo>
                  <a:pt x="123394" y="41404"/>
                  <a:pt x="51024" y="110257"/>
                  <a:pt x="18046" y="198399"/>
                </a:cubicBezTo>
                <a:lnTo>
                  <a:pt x="158206" y="198408"/>
                </a:lnTo>
                <a:lnTo>
                  <a:pt x="160040" y="184975"/>
                </a:lnTo>
                <a:cubicBezTo>
                  <a:pt x="170727" y="113985"/>
                  <a:pt x="190576" y="53530"/>
                  <a:pt x="217448" y="12318"/>
                </a:cubicBezTo>
                <a:close/>
                <a:moveTo>
                  <a:pt x="402189" y="188786"/>
                </a:moveTo>
                <a:cubicBezTo>
                  <a:pt x="385091" y="77574"/>
                  <a:pt x="344476" y="-49"/>
                  <a:pt x="304169" y="-49"/>
                </a:cubicBezTo>
                <a:cubicBezTo>
                  <a:pt x="262641" y="-49"/>
                  <a:pt x="221112" y="82072"/>
                  <a:pt x="204621" y="198399"/>
                </a:cubicBezTo>
                <a:lnTo>
                  <a:pt x="403718" y="198399"/>
                </a:lnTo>
                <a:lnTo>
                  <a:pt x="402189" y="188786"/>
                </a:lnTo>
                <a:close/>
                <a:moveTo>
                  <a:pt x="304169" y="366360"/>
                </a:moveTo>
                <a:cubicBezTo>
                  <a:pt x="304169" y="349492"/>
                  <a:pt x="317909" y="335821"/>
                  <a:pt x="334706" y="335821"/>
                </a:cubicBezTo>
                <a:lnTo>
                  <a:pt x="609531" y="335821"/>
                </a:lnTo>
                <a:cubicBezTo>
                  <a:pt x="626327" y="335821"/>
                  <a:pt x="640067" y="349492"/>
                  <a:pt x="640067" y="366360"/>
                </a:cubicBezTo>
                <a:lnTo>
                  <a:pt x="640067" y="519053"/>
                </a:lnTo>
                <a:cubicBezTo>
                  <a:pt x="640067" y="535921"/>
                  <a:pt x="626327" y="549592"/>
                  <a:pt x="609531" y="549592"/>
                </a:cubicBezTo>
                <a:lnTo>
                  <a:pt x="517922" y="549592"/>
                </a:lnTo>
                <a:lnTo>
                  <a:pt x="517922" y="610670"/>
                </a:lnTo>
                <a:lnTo>
                  <a:pt x="533191" y="610670"/>
                </a:lnTo>
                <a:cubicBezTo>
                  <a:pt x="541742" y="610670"/>
                  <a:pt x="548459" y="617510"/>
                  <a:pt x="548459" y="625941"/>
                </a:cubicBezTo>
                <a:cubicBezTo>
                  <a:pt x="548459" y="634372"/>
                  <a:pt x="541742" y="641209"/>
                  <a:pt x="533191" y="641209"/>
                </a:cubicBezTo>
                <a:lnTo>
                  <a:pt x="411046" y="641209"/>
                </a:lnTo>
                <a:cubicBezTo>
                  <a:pt x="402495" y="641209"/>
                  <a:pt x="395778" y="634372"/>
                  <a:pt x="395778" y="625941"/>
                </a:cubicBezTo>
                <a:cubicBezTo>
                  <a:pt x="395778" y="617510"/>
                  <a:pt x="402495" y="610670"/>
                  <a:pt x="411046" y="610670"/>
                </a:cubicBezTo>
                <a:lnTo>
                  <a:pt x="426314" y="610670"/>
                </a:lnTo>
                <a:lnTo>
                  <a:pt x="426314" y="549592"/>
                </a:lnTo>
                <a:lnTo>
                  <a:pt x="334706" y="549592"/>
                </a:lnTo>
                <a:cubicBezTo>
                  <a:pt x="317909" y="549592"/>
                  <a:pt x="304169" y="535921"/>
                  <a:pt x="304169" y="519053"/>
                </a:cubicBezTo>
                <a:lnTo>
                  <a:pt x="304169" y="366360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EA264E-393D-1E4C-B1A1-F52238DF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anything with a unified platform</a:t>
            </a:r>
          </a:p>
        </p:txBody>
      </p:sp>
    </p:spTree>
    <p:extLst>
      <p:ext uri="{BB962C8B-B14F-4D97-AF65-F5344CB8AC3E}">
        <p14:creationId xmlns:p14="http://schemas.microsoft.com/office/powerpoint/2010/main" val="1232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Hello, .NET 8 MAUI!</a:t>
            </a:r>
          </a:p>
        </p:txBody>
      </p:sp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FB839AFB-1442-8536-3E34-04CF2EE8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5" y="1815149"/>
            <a:ext cx="5181600" cy="37382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49D57-7A53-CF6E-E893-4646EE1BDB36}"/>
              </a:ext>
            </a:extLst>
          </p:cNvPr>
          <p:cNvGrpSpPr/>
          <p:nvPr/>
        </p:nvGrpSpPr>
        <p:grpSpPr>
          <a:xfrm>
            <a:off x="482384" y="2121131"/>
            <a:ext cx="2806808" cy="1307869"/>
            <a:chOff x="6532431" y="3769772"/>
            <a:chExt cx="2806808" cy="13078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CC0DE7-178A-7CE8-F894-B7FB24B3B6CF}"/>
                </a:ext>
              </a:extLst>
            </p:cNvPr>
            <p:cNvSpPr/>
            <p:nvPr/>
          </p:nvSpPr>
          <p:spPr bwMode="auto">
            <a:xfrm>
              <a:off x="6676174" y="4634443"/>
              <a:ext cx="2446020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Active GitHub users in dotnet</a:t>
              </a:r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292CE025-73D3-003C-1D41-10BE5A28DC9B}"/>
                </a:ext>
              </a:extLst>
            </p:cNvPr>
            <p:cNvSpPr txBox="1">
              <a:spLocks/>
            </p:cNvSpPr>
            <p:nvPr/>
          </p:nvSpPr>
          <p:spPr>
            <a:xfrm>
              <a:off x="6532431" y="3769772"/>
              <a:ext cx="2806808" cy="6093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400" b="1" spc="-100" dirty="0">
                  <a:ln w="3175">
                    <a:noFill/>
                  </a:ln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2</a:t>
              </a:r>
              <a:endParaRPr kumimoji="0" lang="en-US" sz="4400" b="1" i="0" u="none" strike="noStrike" kern="1200" cap="none" spc="-10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105DB9-3496-EBBC-5EB9-C9F8C0F7C081}"/>
              </a:ext>
            </a:extLst>
          </p:cNvPr>
          <p:cNvGrpSpPr/>
          <p:nvPr/>
        </p:nvGrpSpPr>
        <p:grpSpPr>
          <a:xfrm>
            <a:off x="3163689" y="2108763"/>
            <a:ext cx="2806808" cy="1307869"/>
            <a:chOff x="6532431" y="3769772"/>
            <a:chExt cx="2806808" cy="130786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B5450C-65C9-7740-3342-882F2EB25B9E}"/>
                </a:ext>
              </a:extLst>
            </p:cNvPr>
            <p:cNvSpPr/>
            <p:nvPr/>
          </p:nvSpPr>
          <p:spPr bwMode="auto">
            <a:xfrm>
              <a:off x="6676174" y="4634443"/>
              <a:ext cx="2446020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Most active in </a:t>
              </a:r>
            </a:p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Foundation</a:t>
              </a:r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145DE282-7DA1-FCA8-5F56-676D48D46719}"/>
                </a:ext>
              </a:extLst>
            </p:cNvPr>
            <p:cNvSpPr txBox="1">
              <a:spLocks/>
            </p:cNvSpPr>
            <p:nvPr/>
          </p:nvSpPr>
          <p:spPr>
            <a:xfrm>
              <a:off x="6532431" y="3769772"/>
              <a:ext cx="2806808" cy="6093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400" b="1" spc="-100" dirty="0">
                  <a:ln w="3175">
                    <a:noFill/>
                  </a:ln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2</a:t>
              </a:r>
              <a:endParaRPr kumimoji="0" lang="en-US" sz="4400" b="1" i="0" u="none" strike="noStrike" kern="1200" cap="none" spc="-10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24EA7-F32E-A10F-BC6B-F420AA8BC1EB}"/>
              </a:ext>
            </a:extLst>
          </p:cNvPr>
          <p:cNvGrpSpPr/>
          <p:nvPr/>
        </p:nvGrpSpPr>
        <p:grpSpPr>
          <a:xfrm>
            <a:off x="1760285" y="3684273"/>
            <a:ext cx="2806808" cy="1307869"/>
            <a:chOff x="6532431" y="3769772"/>
            <a:chExt cx="2806808" cy="13078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096A8C-44C4-F1CB-23EA-2CACD4C56F0D}"/>
                </a:ext>
              </a:extLst>
            </p:cNvPr>
            <p:cNvSpPr/>
            <p:nvPr/>
          </p:nvSpPr>
          <p:spPr bwMode="auto">
            <a:xfrm>
              <a:off x="6676174" y="4634443"/>
              <a:ext cx="2446020" cy="4431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Most active C# repo on GitHub </a:t>
              </a:r>
              <a:r>
                <a:rPr lang="en-US" sz="1600" b="1" dirty="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October 2023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B9734E35-4294-B244-34B4-49A2F85BF459}"/>
                </a:ext>
              </a:extLst>
            </p:cNvPr>
            <p:cNvSpPr txBox="1">
              <a:spLocks/>
            </p:cNvSpPr>
            <p:nvPr/>
          </p:nvSpPr>
          <p:spPr>
            <a:xfrm>
              <a:off x="6532431" y="3769772"/>
              <a:ext cx="2806808" cy="6093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400" b="1" spc="-100" dirty="0">
                  <a:ln w="3175">
                    <a:noFill/>
                  </a:ln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 5</a:t>
              </a:r>
              <a:endParaRPr kumimoji="0" lang="en-US" sz="4400" b="1" i="0" u="none" strike="noStrike" kern="1200" cap="none" spc="-10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639953-6F84-C412-176F-E03961D01A7E}"/>
              </a:ext>
            </a:extLst>
          </p:cNvPr>
          <p:cNvSpPr txBox="1"/>
          <p:nvPr/>
        </p:nvSpPr>
        <p:spPr>
          <a:xfrm>
            <a:off x="171065" y="5600327"/>
            <a:ext cx="6272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1600+ PRs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600+ Issues Closed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.NET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DD941-F631-D194-D8E2-CD4F7F9E7CA7}"/>
              </a:ext>
            </a:extLst>
          </p:cNvPr>
          <p:cNvSpPr txBox="1"/>
          <p:nvPr/>
        </p:nvSpPr>
        <p:spPr>
          <a:xfrm>
            <a:off x="7458123" y="6185102"/>
            <a:ext cx="414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github.com/dotnet/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6DFCA80B-C406-29FA-BC75-DC2A3A165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548640"/>
            <a:ext cx="11018520" cy="5760720"/>
          </a:xfrm>
          <a:prstGeom prst="roundRect">
            <a:avLst>
              <a:gd name="adj" fmla="val 2114"/>
            </a:avLst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000000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0AD86-784A-8165-27CA-958286D5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93" y="2288881"/>
            <a:ext cx="931778" cy="93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DE354-9A62-7CF1-7EA4-92A3EB4B8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929" y="2288881"/>
            <a:ext cx="931778" cy="931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CCD90-BA65-39DF-824C-ADA362DA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777" y="5080050"/>
            <a:ext cx="743106" cy="7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3FDEE-43C6-486A-AFAB-35CE867F6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72" y="3874879"/>
            <a:ext cx="1092057" cy="467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7053F5-82C2-9F49-CBDB-DE0FCC912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9425" y="5175572"/>
            <a:ext cx="552237" cy="552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603D9B-3DD0-2EF7-351A-91DBA24B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84" t="25193" r="13911" b="26832"/>
          <a:stretch/>
        </p:blipFill>
        <p:spPr>
          <a:xfrm>
            <a:off x="10160055" y="1083740"/>
            <a:ext cx="970976" cy="6451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FE87A-FACD-6A2C-C9B4-83324FA6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068" y="1160174"/>
            <a:ext cx="1225500" cy="4922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FCE9AB-B815-9231-8713-D81F433E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76" t="24055" r="9431" b="21651"/>
          <a:stretch/>
        </p:blipFill>
        <p:spPr>
          <a:xfrm>
            <a:off x="853211" y="1252737"/>
            <a:ext cx="1388743" cy="3071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C00BC8-09B2-0AC3-2268-081040196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3724" y="5141078"/>
            <a:ext cx="1244553" cy="6212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88EAA5-141E-14ED-6EE1-4CB0161D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2779" y="5120882"/>
            <a:ext cx="764078" cy="661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5F0C81-73B7-AD25-1A13-457D369E7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9595" y="5171727"/>
            <a:ext cx="1368197" cy="5599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0FBFDB-4258-453F-FC4E-84A495F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945" y="5247109"/>
            <a:ext cx="1017275" cy="4091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060A41-46D3-7480-363A-CED9C1DD6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9961" y="1208491"/>
            <a:ext cx="1372079" cy="3956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B3EA0D-5134-E314-EB4E-E196056BB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767751" y="3697154"/>
            <a:ext cx="1559663" cy="8234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E132C51-8B89-E908-E6C9-A70D17116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885042" y="2420677"/>
            <a:ext cx="1521003" cy="6681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A60F27-6A86-7DC0-1984-2A5B83179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8528800" y="2594767"/>
            <a:ext cx="1197061" cy="3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FE1DB2-6182-B2F3-3436-E7CA4554D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/>
          <a:stretch/>
        </p:blipFill>
        <p:spPr bwMode="auto">
          <a:xfrm>
            <a:off x="7260325" y="3734776"/>
            <a:ext cx="702681" cy="7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AB48EC-F81C-ADFB-A9B6-F0751C332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69" y="2305086"/>
            <a:ext cx="744062" cy="8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3A7919A-2420-B8E6-98D7-EAA8C3100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925370" y="3730572"/>
            <a:ext cx="1496326" cy="7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B96F731-5FD5-5DEF-B16D-2D9D8ADB0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/>
          <a:srcRect/>
          <a:stretch/>
        </p:blipFill>
        <p:spPr bwMode="auto">
          <a:xfrm>
            <a:off x="10205487" y="3668801"/>
            <a:ext cx="880112" cy="8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011A0E-D348-C03E-625D-9F3F877E3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36478" y="2279583"/>
            <a:ext cx="950374" cy="950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F1671-E553-D505-492A-2CCECE32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25062" y="1119707"/>
            <a:ext cx="573207" cy="573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EDD6A-D688-9069-81AC-790C25B68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40727" y="1119707"/>
            <a:ext cx="573207" cy="573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A24F78-3DDE-F835-8312-79A17C754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80789" y="5236594"/>
            <a:ext cx="1061753" cy="430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46A800-ACF0-72A3-7F3B-AD6B2D5A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0464" y="3682224"/>
            <a:ext cx="1906458" cy="853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705CA9-41E9-A260-BDF3-05B52F0EF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85315" y="2583474"/>
            <a:ext cx="1156756" cy="3425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6B85AD-0A8F-A9A7-28AD-044A202BE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899" r="2583"/>
          <a:stretch/>
        </p:blipFill>
        <p:spPr>
          <a:xfrm>
            <a:off x="8478000" y="3960395"/>
            <a:ext cx="1298661" cy="2969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FF893C-82BC-B40B-2CE0-67A08CF6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44" y="1208422"/>
            <a:ext cx="854734" cy="4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687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.NET MAUI at Microsoft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BE0574-A51C-A023-7909-050EDE01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7" y="1512560"/>
            <a:ext cx="6232210" cy="6358661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39ACF6-0F77-65AC-BE00-252FF48C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45" y="1512561"/>
            <a:ext cx="6232210" cy="6358661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4ACD6058-B37E-9C3C-A001-377596EFB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264" y="3701441"/>
            <a:ext cx="6423471" cy="55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0087" y="531019"/>
            <a:ext cx="10791825" cy="5795962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</a:rPr>
              <a:t>.NET MAUI in .NET 8</a:t>
            </a:r>
          </a:p>
        </p:txBody>
      </p:sp>
    </p:spTree>
    <p:extLst>
      <p:ext uri="{BB962C8B-B14F-4D97-AF65-F5344CB8AC3E}">
        <p14:creationId xmlns:p14="http://schemas.microsoft.com/office/powerpoint/2010/main" val="7752541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7623-813B-D11B-8D1A-5B82777E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 in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031-AB2A-EC4A-C327-DCE19CDC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performance and memory management</a:t>
            </a:r>
          </a:p>
          <a:p>
            <a:r>
              <a:rPr lang="en-US" dirty="0"/>
              <a:t>New hybrid and desktop app features</a:t>
            </a:r>
          </a:p>
          <a:p>
            <a:r>
              <a:rPr lang="en-US" dirty="0"/>
              <a:t>Flexible tooling for development</a:t>
            </a:r>
          </a:p>
          <a:p>
            <a:r>
              <a:rPr lang="en-US" dirty="0"/>
              <a:t>Tons of bug fixes and stability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49D4F-9F81-EC89-7012-8C862A547AC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dot.net/</a:t>
            </a:r>
            <a:r>
              <a:rPr lang="en-US" dirty="0" err="1"/>
              <a:t>maui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981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AY TEMPLATE">
  <a:themeElements>
    <a:clrScheme name="Custom 11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illingSession_Template3" id="{9B4AAADB-EBD4-4F2C-9B1B-FE4320537AAE}" vid="{4D72C0E0-B8C2-453D-B58C-5BE781DB1D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  <OneNoteFluid_FileOrder xmlns="ed971524-76e7-40a8-a01a-f99956bd178c">=</OneNoteFluid_FileOrder>
    <OneNoteFluid_Labels xmlns="ed971524-76e7-40a8-a01a-f99956bd17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8D393254D930438EAEFA57144E97A1" ma:contentTypeVersion="13" ma:contentTypeDescription="Crear nuevo documento." ma:contentTypeScope="" ma:versionID="642b66801e31c2085cfbafb9506445b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1f824bec818c2dbc03cf63c55668af8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OneNoteFluid_FileOrder" minOccurs="0"/>
                <xsd:element ref="ns2:OneNoteFluid_Labe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OneNoteFluid_FileOrder" ma:index="19" nillable="true" ma:displayName="OneNoteFluid_FileOrder" ma:default="=" ma:internalName="OneNoteFluid_FileOrder">
      <xsd:simpleType>
        <xsd:restriction base="dms:Text">
          <xsd:maxLength value="255"/>
        </xsd:restriction>
      </xsd:simpleType>
    </xsd:element>
    <xsd:element name="OneNoteFluid_Labels" ma:index="20" nillable="true" ma:displayName="OneNoteFluid_Labels" ma:internalName="OneNoteFluid_Label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ed971524-76e7-40a8-a01a-f99956bd178c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b0e4521d-181b-4aee-b4a8-952b2bc14729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B86336-35F6-4844-A1E2-132AB022F7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3577</TotalTime>
  <Words>1016</Words>
  <Application>Microsoft Office PowerPoint</Application>
  <PresentationFormat>Panorámica</PresentationFormat>
  <Paragraphs>218</Paragraphs>
  <Slides>25</Slides>
  <Notes>20</Notes>
  <HiddenSlides>0</HiddenSlides>
  <MMClips>2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8" baseType="lpstr">
      <vt:lpstr>Arial</vt:lpstr>
      <vt:lpstr>Calibri</vt:lpstr>
      <vt:lpstr>Consolas</vt:lpstr>
      <vt:lpstr>Open Sans</vt:lpstr>
      <vt:lpstr>Open Sans SemiBold</vt:lpstr>
      <vt:lpstr>Segoe UI</vt:lpstr>
      <vt:lpstr>Segoe UI Light</vt:lpstr>
      <vt:lpstr>Segoe UI Semibold</vt:lpstr>
      <vt:lpstr>Segoe UI Semibold_MSFontService</vt:lpstr>
      <vt:lpstr>Segoe UI Variable Display</vt:lpstr>
      <vt:lpstr>Space Grotesk</vt:lpstr>
      <vt:lpstr>Wingdings</vt:lpstr>
      <vt:lpstr>LIGHT GRAY TEMPLATE</vt:lpstr>
      <vt:lpstr>What’s New in .NET MAUI</vt:lpstr>
      <vt:lpstr>.NET MAUI</vt:lpstr>
      <vt:lpstr>.NET Multi-platform App UI (MAUI)</vt:lpstr>
      <vt:lpstr>Build anything with a unified platform</vt:lpstr>
      <vt:lpstr>Hello, .NET 8 MAUI!</vt:lpstr>
      <vt:lpstr>Presentación de PowerPoint</vt:lpstr>
      <vt:lpstr>.NET MAUI at Microsoft</vt:lpstr>
      <vt:lpstr>.NET MAUI in .NET 8</vt:lpstr>
      <vt:lpstr>.NET MAUI in .NET 8</vt:lpstr>
      <vt:lpstr>Presentación de PowerPoint</vt:lpstr>
      <vt:lpstr>GC.GetTotalMemory(): .NET 7 vs .NET 8</vt:lpstr>
      <vt:lpstr>.NET offers choice for developers</vt:lpstr>
      <vt:lpstr>Blazor hybrid apps</vt:lpstr>
      <vt:lpstr>.NET MAUI HybridWebView Experiment</vt:lpstr>
      <vt:lpstr>Desktop Development</vt:lpstr>
      <vt:lpstr>Keyboard Accelerators</vt:lpstr>
      <vt:lpstr>Drag &amp; Drop</vt:lpstr>
      <vt:lpstr>Pointer Gestures</vt:lpstr>
      <vt:lpstr>Right-to-left (RTL) Improvements</vt:lpstr>
      <vt:lpstr>Last but not least</vt:lpstr>
      <vt:lpstr>Tooling</vt:lpstr>
      <vt:lpstr>Presentación de PowerPoint</vt:lpstr>
      <vt:lpstr>.NET Upgrade  Assistant for  Xamarin Projects</vt:lpstr>
      <vt:lpstr>.NET 9</vt:lpstr>
      <vt:lpstr>Lots of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bring your Xamarin apps  to Surface Duo</dc:title>
  <dc:creator>Shane Neuville</dc:creator>
  <cp:lastModifiedBy>Javier Suárez Ruiz</cp:lastModifiedBy>
  <cp:revision>88</cp:revision>
  <dcterms:created xsi:type="dcterms:W3CDTF">2020-08-13T23:21:50Z</dcterms:created>
  <dcterms:modified xsi:type="dcterms:W3CDTF">2023-12-08T11:31:27Z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